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66" r:id="rId3"/>
    <p:sldId id="355" r:id="rId4"/>
    <p:sldId id="389" r:id="rId5"/>
    <p:sldId id="321" r:id="rId6"/>
    <p:sldId id="324" r:id="rId7"/>
    <p:sldId id="323" r:id="rId8"/>
    <p:sldId id="325" r:id="rId9"/>
    <p:sldId id="326" r:id="rId10"/>
    <p:sldId id="274" r:id="rId11"/>
    <p:sldId id="275" r:id="rId12"/>
    <p:sldId id="382" r:id="rId13"/>
    <p:sldId id="356" r:id="rId14"/>
    <p:sldId id="347" r:id="rId15"/>
    <p:sldId id="340" r:id="rId16"/>
    <p:sldId id="342" r:id="rId17"/>
    <p:sldId id="351" r:id="rId18"/>
    <p:sldId id="352" r:id="rId19"/>
    <p:sldId id="353" r:id="rId20"/>
    <p:sldId id="357" r:id="rId21"/>
    <p:sldId id="343" r:id="rId22"/>
    <p:sldId id="361" r:id="rId23"/>
    <p:sldId id="385" r:id="rId24"/>
    <p:sldId id="277" r:id="rId25"/>
    <p:sldId id="383" r:id="rId26"/>
    <p:sldId id="381" r:id="rId27"/>
    <p:sldId id="279" r:id="rId28"/>
    <p:sldId id="348" r:id="rId29"/>
    <p:sldId id="384" r:id="rId30"/>
    <p:sldId id="280" r:id="rId31"/>
    <p:sldId id="388" r:id="rId32"/>
    <p:sldId id="387" r:id="rId33"/>
  </p:sldIdLst>
  <p:sldSz cx="12192000" cy="6858000"/>
  <p:notesSz cx="6889750" cy="967105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34156111-1A39-4E4C-9126-CF30DE235CAF}">
          <p14:sldIdLst>
            <p14:sldId id="259"/>
            <p14:sldId id="266"/>
            <p14:sldId id="355"/>
            <p14:sldId id="389"/>
            <p14:sldId id="321"/>
            <p14:sldId id="324"/>
            <p14:sldId id="323"/>
            <p14:sldId id="325"/>
            <p14:sldId id="326"/>
            <p14:sldId id="274"/>
            <p14:sldId id="275"/>
            <p14:sldId id="382"/>
            <p14:sldId id="356"/>
            <p14:sldId id="347"/>
            <p14:sldId id="340"/>
            <p14:sldId id="342"/>
            <p14:sldId id="351"/>
            <p14:sldId id="352"/>
            <p14:sldId id="353"/>
            <p14:sldId id="357"/>
            <p14:sldId id="343"/>
            <p14:sldId id="361"/>
          </p14:sldIdLst>
        </p14:section>
        <p14:section name="Seção sem Título" id="{FAADA187-30DE-4053-B993-F828C885D454}">
          <p14:sldIdLst>
            <p14:sldId id="385"/>
            <p14:sldId id="277"/>
            <p14:sldId id="383"/>
            <p14:sldId id="381"/>
            <p14:sldId id="279"/>
            <p14:sldId id="348"/>
            <p14:sldId id="384"/>
            <p14:sldId id="280"/>
            <p14:sldId id="388"/>
            <p14:sldId id="38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8F604-E56F-768A-DAFA-62ED37AA42F5}" name="Joyce Martins" initials="JM" userId="S::joyce@furb.br::414d039f-c051-4467-b3bd-b947395223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ué" initials="J" lastIdx="1" clrIdx="0">
    <p:extLst>
      <p:ext uri="{19B8F6BF-5375-455C-9EA6-DF929625EA0E}">
        <p15:presenceInfo xmlns:p15="http://schemas.microsoft.com/office/powerpoint/2012/main" userId="Josu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508" autoAdjust="0"/>
  </p:normalViewPr>
  <p:slideViewPr>
    <p:cSldViewPr snapToGrid="0">
      <p:cViewPr varScale="1">
        <p:scale>
          <a:sx n="67" d="100"/>
          <a:sy n="67" d="100"/>
        </p:scale>
        <p:origin x="10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u&#233;\Desktop\FAM&#205;LIA\JOSUE\D&#237;vida%20P&#250;blica\APRESENTA&#199;&#195;O%20ATUALIZADA\TABELA%20A.2%20-%20D&#205;VIDA%20DA%20ADMINISTRA&#199;&#195;O%20DIRETA%20A%20PRE&#199;OS%20CORRENTES%20E%20A%20PRE&#199;OS%20DE%20DEZ-2023%20&#8211;%20DEFLACIONADO%20PELO%20IGP-D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Planilha1!$A$1:$A$54</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Planilha1!$B$1:$B$54</c:f>
              <c:numCache>
                <c:formatCode>#,##0.00</c:formatCode>
                <c:ptCount val="54"/>
                <c:pt idx="0">
                  <c:v>3681738130.5100002</c:v>
                </c:pt>
                <c:pt idx="1">
                  <c:v>3804995117.0999999</c:v>
                </c:pt>
                <c:pt idx="2">
                  <c:v>4809505802.6499996</c:v>
                </c:pt>
                <c:pt idx="3">
                  <c:v>7280010791.6499996</c:v>
                </c:pt>
                <c:pt idx="4">
                  <c:v>8055012498.1899996</c:v>
                </c:pt>
                <c:pt idx="5">
                  <c:v>10494635165.719999</c:v>
                </c:pt>
                <c:pt idx="6">
                  <c:v>12463831154.73</c:v>
                </c:pt>
                <c:pt idx="7">
                  <c:v>12563588355.16</c:v>
                </c:pt>
                <c:pt idx="8">
                  <c:v>14746229131.67</c:v>
                </c:pt>
                <c:pt idx="9">
                  <c:v>16297154136.07</c:v>
                </c:pt>
                <c:pt idx="10">
                  <c:v>13021270066.08</c:v>
                </c:pt>
                <c:pt idx="11">
                  <c:v>18513508329.919998</c:v>
                </c:pt>
                <c:pt idx="12">
                  <c:v>26404213397.139999</c:v>
                </c:pt>
                <c:pt idx="13">
                  <c:v>24439318120.23</c:v>
                </c:pt>
                <c:pt idx="14">
                  <c:v>27214557445.990002</c:v>
                </c:pt>
                <c:pt idx="15">
                  <c:v>30905999060.540001</c:v>
                </c:pt>
                <c:pt idx="16">
                  <c:v>36659432271.389999</c:v>
                </c:pt>
                <c:pt idx="17">
                  <c:v>38245720522.529999</c:v>
                </c:pt>
                <c:pt idx="18">
                  <c:v>33929483236.360001</c:v>
                </c:pt>
                <c:pt idx="19">
                  <c:v>37976315488.339996</c:v>
                </c:pt>
                <c:pt idx="20">
                  <c:v>36708512971.860001</c:v>
                </c:pt>
                <c:pt idx="21">
                  <c:v>35910129022.779999</c:v>
                </c:pt>
                <c:pt idx="22">
                  <c:v>43143544518.900002</c:v>
                </c:pt>
                <c:pt idx="23">
                  <c:v>43936005910.25</c:v>
                </c:pt>
                <c:pt idx="24">
                  <c:v>45318027826.129997</c:v>
                </c:pt>
                <c:pt idx="25">
                  <c:v>64299185838.209999</c:v>
                </c:pt>
                <c:pt idx="26">
                  <c:v>73731086091.410004</c:v>
                </c:pt>
                <c:pt idx="27">
                  <c:v>84106879808.460007</c:v>
                </c:pt>
                <c:pt idx="28">
                  <c:v>100739866029.85001</c:v>
                </c:pt>
                <c:pt idx="29">
                  <c:v>97078519730.639999</c:v>
                </c:pt>
                <c:pt idx="30">
                  <c:v>98832082860.399994</c:v>
                </c:pt>
                <c:pt idx="31">
                  <c:v>102403452834.84</c:v>
                </c:pt>
                <c:pt idx="32">
                  <c:v>100476647031.5</c:v>
                </c:pt>
                <c:pt idx="33">
                  <c:v>100384937614.00999</c:v>
                </c:pt>
                <c:pt idx="34">
                  <c:v>97770476682.929993</c:v>
                </c:pt>
                <c:pt idx="35">
                  <c:v>100974995601.77</c:v>
                </c:pt>
                <c:pt idx="36">
                  <c:v>102325143609.13</c:v>
                </c:pt>
                <c:pt idx="37">
                  <c:v>100728419169.75</c:v>
                </c:pt>
                <c:pt idx="38">
                  <c:v>104285922248.78999</c:v>
                </c:pt>
                <c:pt idx="39">
                  <c:v>102569265500.55</c:v>
                </c:pt>
                <c:pt idx="40">
                  <c:v>101311012160.49001</c:v>
                </c:pt>
                <c:pt idx="41">
                  <c:v>102632773974.49001</c:v>
                </c:pt>
                <c:pt idx="42">
                  <c:v>103637551337.46001</c:v>
                </c:pt>
                <c:pt idx="43">
                  <c:v>105021121872.14</c:v>
                </c:pt>
                <c:pt idx="44">
                  <c:v>109912489338.57001</c:v>
                </c:pt>
                <c:pt idx="45">
                  <c:v>111979992960.00999</c:v>
                </c:pt>
                <c:pt idx="46">
                  <c:v>112004420618.14</c:v>
                </c:pt>
                <c:pt idx="47">
                  <c:v>114863515776.11</c:v>
                </c:pt>
                <c:pt idx="48">
                  <c:v>116177301147.32001</c:v>
                </c:pt>
                <c:pt idx="49">
                  <c:v>113666608387.72</c:v>
                </c:pt>
                <c:pt idx="50">
                  <c:v>97257217288.539993</c:v>
                </c:pt>
                <c:pt idx="51">
                  <c:v>87382669765.350006</c:v>
                </c:pt>
                <c:pt idx="52">
                  <c:v>90473152609.759995</c:v>
                </c:pt>
                <c:pt idx="53">
                  <c:v>102395007792.52</c:v>
                </c:pt>
              </c:numCache>
            </c:numRef>
          </c:val>
          <c:smooth val="0"/>
          <c:extLst>
            <c:ext xmlns:c16="http://schemas.microsoft.com/office/drawing/2014/chart" uri="{C3380CC4-5D6E-409C-BE32-E72D297353CC}">
              <c16:uniqueId val="{00000000-24A4-4438-A7B5-1921A76D6299}"/>
            </c:ext>
          </c:extLst>
        </c:ser>
        <c:dLbls>
          <c:showLegendKey val="0"/>
          <c:showVal val="0"/>
          <c:showCatName val="0"/>
          <c:showSerName val="0"/>
          <c:showPercent val="0"/>
          <c:showBubbleSize val="0"/>
        </c:dLbls>
        <c:smooth val="0"/>
        <c:axId val="1027301887"/>
        <c:axId val="1027295647"/>
      </c:lineChart>
      <c:catAx>
        <c:axId val="1027301887"/>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pt-BR"/>
                  <a:t>Ano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7295647"/>
        <c:crosses val="autoZero"/>
        <c:auto val="1"/>
        <c:lblAlgn val="ctr"/>
        <c:lblOffset val="100"/>
        <c:noMultiLvlLbl val="0"/>
      </c:catAx>
      <c:valAx>
        <c:axId val="1027295647"/>
        <c:scaling>
          <c:orientation val="minMax"/>
          <c:max val="1200000000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pt-BR"/>
                  <a:t>Dívida</a:t>
                </a:r>
                <a:r>
                  <a:rPr lang="pt-BR" baseline="0"/>
                  <a:t> Total</a:t>
                </a:r>
                <a:endParaRPr lang="pt-B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title>
        <c:numFmt formatCode="#,##0.00" sourceLinked="0"/>
        <c:majorTickMark val="none"/>
        <c:minorTickMark val="none"/>
        <c:tickLblPos val="nextTo"/>
        <c:crossAx val="1027301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0.45152</cdr:x>
      <cdr:y>0.56758</cdr:y>
    </cdr:from>
    <cdr:to>
      <cdr:x>0.58246</cdr:x>
      <cdr:y>0.64827</cdr:y>
    </cdr:to>
    <cdr:sp macro="" textlink="">
      <cdr:nvSpPr>
        <cdr:cNvPr id="2" name="Retângulo 1">
          <a:extLst xmlns:a="http://schemas.openxmlformats.org/drawingml/2006/main">
            <a:ext uri="{FF2B5EF4-FFF2-40B4-BE49-F238E27FC236}">
              <a16:creationId xmlns:a16="http://schemas.microsoft.com/office/drawing/2014/main" id="{2CC7B5EF-18C9-40D9-A996-359A899A0848}"/>
            </a:ext>
          </a:extLst>
        </cdr:cNvPr>
        <cdr:cNvSpPr/>
      </cdr:nvSpPr>
      <cdr:spPr>
        <a:xfrm xmlns:a="http://schemas.openxmlformats.org/drawingml/2006/main">
          <a:off x="3501470" y="2140605"/>
          <a:ext cx="1015415" cy="3043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pt-BR" sz="1100"/>
            <a:t>R$ 45,32 bi</a:t>
          </a:r>
        </a:p>
      </cdr:txBody>
    </cdr:sp>
  </cdr:relSizeAnchor>
  <cdr:relSizeAnchor xmlns:cdr="http://schemas.openxmlformats.org/drawingml/2006/chartDrawing">
    <cdr:from>
      <cdr:x>0.4511</cdr:x>
      <cdr:y>0.05999</cdr:y>
    </cdr:from>
    <cdr:to>
      <cdr:x>0.59401</cdr:x>
      <cdr:y>0.14829</cdr:y>
    </cdr:to>
    <cdr:sp macro="" textlink="">
      <cdr:nvSpPr>
        <cdr:cNvPr id="3" name="Retângulo 2">
          <a:extLst xmlns:a="http://schemas.openxmlformats.org/drawingml/2006/main">
            <a:ext uri="{FF2B5EF4-FFF2-40B4-BE49-F238E27FC236}">
              <a16:creationId xmlns:a16="http://schemas.microsoft.com/office/drawing/2014/main" id="{2CC7B5EF-18C9-40D9-A996-359A899A0848}"/>
            </a:ext>
          </a:extLst>
        </cdr:cNvPr>
        <cdr:cNvSpPr/>
      </cdr:nvSpPr>
      <cdr:spPr>
        <a:xfrm xmlns:a="http://schemas.openxmlformats.org/drawingml/2006/main">
          <a:off x="2870200" y="180340"/>
          <a:ext cx="909320" cy="26543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pt-BR" sz="1100"/>
            <a:t>R$ 100,74 bi</a:t>
          </a:r>
        </a:p>
      </cdr:txBody>
    </cdr:sp>
  </cdr:relSizeAnchor>
  <cdr:relSizeAnchor xmlns:cdr="http://schemas.openxmlformats.org/drawingml/2006/chartDrawing">
    <cdr:from>
      <cdr:x>0.84539</cdr:x>
      <cdr:y>0.29659</cdr:y>
    </cdr:from>
    <cdr:to>
      <cdr:x>0.9883</cdr:x>
      <cdr:y>0.38489</cdr:y>
    </cdr:to>
    <cdr:sp macro="" textlink="">
      <cdr:nvSpPr>
        <cdr:cNvPr id="4" name="Retângulo 3">
          <a:extLst xmlns:a="http://schemas.openxmlformats.org/drawingml/2006/main">
            <a:ext uri="{FF2B5EF4-FFF2-40B4-BE49-F238E27FC236}">
              <a16:creationId xmlns:a16="http://schemas.microsoft.com/office/drawing/2014/main" id="{63E0782D-4E9C-4670-9085-D3CA2A174D6D}"/>
            </a:ext>
          </a:extLst>
        </cdr:cNvPr>
        <cdr:cNvSpPr/>
      </cdr:nvSpPr>
      <cdr:spPr>
        <a:xfrm xmlns:a="http://schemas.openxmlformats.org/drawingml/2006/main">
          <a:off x="6555806" y="1118580"/>
          <a:ext cx="1108241" cy="33302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pt-BR" sz="1100" dirty="0"/>
            <a:t>R$ 102,40 bi</a:t>
          </a:r>
        </a:p>
      </cdr:txBody>
    </cdr:sp>
  </cdr:relSizeAnchor>
  <cdr:relSizeAnchor xmlns:cdr="http://schemas.openxmlformats.org/drawingml/2006/chartDrawing">
    <cdr:from>
      <cdr:x>0.03944</cdr:x>
      <cdr:y>0.70355</cdr:y>
    </cdr:from>
    <cdr:to>
      <cdr:x>0.13574</cdr:x>
      <cdr:y>0.76618</cdr:y>
    </cdr:to>
    <cdr:sp macro="" textlink="">
      <cdr:nvSpPr>
        <cdr:cNvPr id="5" name="Retângulo 4">
          <a:extLst xmlns:a="http://schemas.openxmlformats.org/drawingml/2006/main">
            <a:ext uri="{FF2B5EF4-FFF2-40B4-BE49-F238E27FC236}">
              <a16:creationId xmlns:a16="http://schemas.microsoft.com/office/drawing/2014/main" id="{2CC7B5EF-18C9-40D9-A996-359A899A0848}"/>
            </a:ext>
          </a:extLst>
        </cdr:cNvPr>
        <cdr:cNvSpPr/>
      </cdr:nvSpPr>
      <cdr:spPr>
        <a:xfrm xmlns:a="http://schemas.openxmlformats.org/drawingml/2006/main">
          <a:off x="305858" y="2653413"/>
          <a:ext cx="746760" cy="23622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pt-BR" sz="1100"/>
            <a:t>R$ 3,68 bi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pt-BR"/>
          </a:p>
        </p:txBody>
      </p:sp>
      <p:sp>
        <p:nvSpPr>
          <p:cNvPr id="3" name="Espaço Reservado para Data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1B827434-0040-40E7-9981-992AC02BBE37}" type="datetimeFigureOut">
              <a:rPr lang="pt-BR" smtClean="0"/>
              <a:t>07/08/2024</a:t>
            </a:fld>
            <a:endParaRPr lang="pt-BR"/>
          </a:p>
        </p:txBody>
      </p:sp>
      <p:sp>
        <p:nvSpPr>
          <p:cNvPr id="4" name="Espaço Reservado para Imagem de Slide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pt-BR"/>
          </a:p>
        </p:txBody>
      </p:sp>
      <p:sp>
        <p:nvSpPr>
          <p:cNvPr id="5" name="Espaço Reservado para Anotações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B10C6C79-D6A4-4A9C-B43E-2BCA3290B1BF}" type="slidenum">
              <a:rPr lang="pt-BR" smtClean="0"/>
              <a:t>‹nº›</a:t>
            </a:fld>
            <a:endParaRPr lang="pt-BR"/>
          </a:p>
        </p:txBody>
      </p:sp>
    </p:spTree>
    <p:extLst>
      <p:ext uri="{BB962C8B-B14F-4D97-AF65-F5344CB8AC3E}">
        <p14:creationId xmlns:p14="http://schemas.microsoft.com/office/powerpoint/2010/main" val="191630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6313">
              <a:defRPr/>
            </a:pPr>
            <a:r>
              <a:rPr lang="pt-BR" sz="1900" dirty="0">
                <a:latin typeface="Segoe UI" panose="020B0502040204020203" pitchFamily="34" charset="0"/>
              </a:rPr>
              <a:t>Nos 24 anos do período que vai de 1970 a 1994 a dívida cresceu R$ </a:t>
            </a:r>
            <a:r>
              <a:rPr lang="pt-BR" sz="1900" kern="100" dirty="0">
                <a:highlight>
                  <a:srgbClr val="FFFF00"/>
                </a:highlight>
                <a:latin typeface="Arial" panose="020B0604020202020204" pitchFamily="34" charset="0"/>
                <a:ea typeface="Arial" panose="020B0604020202020204" pitchFamily="34" charset="0"/>
              </a:rPr>
              <a:t>1,74</a:t>
            </a:r>
            <a:r>
              <a:rPr lang="pt-BR" sz="1900" dirty="0">
                <a:latin typeface="Segoe UI" panose="020B0502040204020203" pitchFamily="34" charset="0"/>
              </a:rPr>
              <a:t> bi/ano. Entre 1994 e 1998, nos primeiros quatro anos do Plano Real, ela cresceu R$ </a:t>
            </a:r>
            <a:r>
              <a:rPr lang="pt-BR" sz="1900" kern="100" dirty="0">
                <a:highlight>
                  <a:srgbClr val="FFFF00"/>
                </a:highlight>
                <a:latin typeface="Arial" panose="020B0604020202020204" pitchFamily="34" charset="0"/>
                <a:ea typeface="Arial" panose="020B0604020202020204" pitchFamily="34" charset="0"/>
              </a:rPr>
              <a:t>13,86 </a:t>
            </a:r>
            <a:r>
              <a:rPr lang="pt-BR" sz="1900" dirty="0">
                <a:latin typeface="Segoe UI" panose="020B0502040204020203" pitchFamily="34" charset="0"/>
              </a:rPr>
              <a:t>bi/ano. Cresceu exatos 122% nos quatro anos. O mesmo crescimento da SELIC no período.</a:t>
            </a:r>
          </a:p>
          <a:p>
            <a:pPr defTabSz="946313">
              <a:defRPr/>
            </a:pPr>
            <a:r>
              <a:rPr lang="pt-BR" sz="1900" dirty="0">
                <a:latin typeface="Segoe UI" panose="020B0502040204020203" pitchFamily="34" charset="0"/>
              </a:rPr>
              <a:t>A queda no estoque da dívida em 2020 e 2021 se deveu a uma variação negativa no CAM (coeficiente de atualização monetária), respectivamente, -0,8292 e -0,6995. </a:t>
            </a:r>
            <a:r>
              <a:rPr lang="pt-BR" sz="2900" dirty="0"/>
              <a:t>A Selic se manteve em 2% ao ano de agosto de 2020 a março de 2021, abaixo da própria taxa de juros aplicável aos contratos da Lei 9.496/97, de 4% ao ano. Embora, após as rodadas de elevação a partir de março/21, a taxa Selic tenha alcançado 9,25% ao final do ano, ainda ficou abaixo do IPCA observado nos doze meses, de 10,06%, e estabeleceu um limitador para o CAM</a:t>
            </a:r>
            <a:r>
              <a:rPr lang="pt-BR" sz="1900" dirty="0">
                <a:latin typeface="Segoe UI" panose="020B0502040204020203" pitchFamily="34" charset="0"/>
              </a:rPr>
              <a:t> (p. 24 do Relatório da Dívida Publica 2021).</a:t>
            </a:r>
            <a:endParaRPr lang="pt-BR" sz="1900" dirty="0">
              <a:latin typeface="Arial" panose="020B0604020202020204" pitchFamily="34" charset="0"/>
            </a:endParaRPr>
          </a:p>
          <a:p>
            <a:r>
              <a:rPr lang="pt-BR" dirty="0"/>
              <a:t>Na reunião do COPOM dos dias 14 e 15/6/22 a SELIC foi elevada para 13,25% a.a. Em 2022 o CAM foi de 7,1502% (Relatório de 2022, p. 35). Atualmente a SELIC está em 10,5%.</a:t>
            </a:r>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5</a:t>
            </a:fld>
            <a:endParaRPr lang="pt-BR"/>
          </a:p>
        </p:txBody>
      </p:sp>
    </p:spTree>
    <p:extLst>
      <p:ext uri="{BB962C8B-B14F-4D97-AF65-F5344CB8AC3E}">
        <p14:creationId xmlns:p14="http://schemas.microsoft.com/office/powerpoint/2010/main" val="40211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7</a:t>
            </a:fld>
            <a:endParaRPr lang="pt-BR"/>
          </a:p>
        </p:txBody>
      </p:sp>
    </p:spTree>
    <p:extLst>
      <p:ext uri="{BB962C8B-B14F-4D97-AF65-F5344CB8AC3E}">
        <p14:creationId xmlns:p14="http://schemas.microsoft.com/office/powerpoint/2010/main" val="112559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12</a:t>
            </a:fld>
            <a:endParaRPr lang="pt-BR"/>
          </a:p>
        </p:txBody>
      </p:sp>
    </p:spTree>
    <p:extLst>
      <p:ext uri="{BB962C8B-B14F-4D97-AF65-F5344CB8AC3E}">
        <p14:creationId xmlns:p14="http://schemas.microsoft.com/office/powerpoint/2010/main" val="302954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23</a:t>
            </a:fld>
            <a:endParaRPr lang="pt-BR"/>
          </a:p>
        </p:txBody>
      </p:sp>
    </p:spTree>
    <p:extLst>
      <p:ext uri="{BB962C8B-B14F-4D97-AF65-F5344CB8AC3E}">
        <p14:creationId xmlns:p14="http://schemas.microsoft.com/office/powerpoint/2010/main" val="122001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26</a:t>
            </a:fld>
            <a:endParaRPr lang="pt-BR"/>
          </a:p>
        </p:txBody>
      </p:sp>
    </p:spTree>
    <p:extLst>
      <p:ext uri="{BB962C8B-B14F-4D97-AF65-F5344CB8AC3E}">
        <p14:creationId xmlns:p14="http://schemas.microsoft.com/office/powerpoint/2010/main" val="127472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28</a:t>
            </a:fld>
            <a:endParaRPr lang="pt-BR"/>
          </a:p>
        </p:txBody>
      </p:sp>
    </p:spTree>
    <p:extLst>
      <p:ext uri="{BB962C8B-B14F-4D97-AF65-F5344CB8AC3E}">
        <p14:creationId xmlns:p14="http://schemas.microsoft.com/office/powerpoint/2010/main" val="322363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10C6C79-D6A4-4A9C-B43E-2BCA3290B1BF}" type="slidenum">
              <a:rPr lang="pt-BR" smtClean="0"/>
              <a:t>30</a:t>
            </a:fld>
            <a:endParaRPr lang="pt-BR"/>
          </a:p>
        </p:txBody>
      </p:sp>
    </p:spTree>
    <p:extLst>
      <p:ext uri="{BB962C8B-B14F-4D97-AF65-F5344CB8AC3E}">
        <p14:creationId xmlns:p14="http://schemas.microsoft.com/office/powerpoint/2010/main" val="315166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054D9-E7A8-D6D8-EE92-DBB0C4AB566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0597084-DCC5-FBAD-5282-664ABA5F58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A7294D7-A573-E286-39B4-C53D7920A721}"/>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C7801D52-A201-E0A7-254F-1D787CB78A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43784D-ADDF-2A6D-B3C9-BDF18566C467}"/>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88076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F92FF-90A3-2B9D-EBF0-6C0AE265660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4A354-698F-896F-EE27-96A5EA152DD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B61A62-C2C4-9639-0BDB-40AB42B304C1}"/>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9D2D86F9-948A-1DAD-FB02-E6F4C28F1A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37CA6FD-5CC8-E8D2-BD8D-B6CC13F6F400}"/>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397719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D2EAB7-D82D-E6E9-CFF0-70BDFBA93F2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4C66CC4-1AAA-4047-B2DC-A3484701A93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8231E58-F135-B453-3541-50CE250E8A6C}"/>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9F62794A-993C-B808-25D2-007D42EFCB0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9E8E393-92B0-3E92-8396-ED3A014A06EB}"/>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174655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C462B-6618-11C8-69FD-508DB6854B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A153042-BED2-4672-AC30-8B0FD97A2AB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A9A756-A0D6-7AE0-B956-EACC058AD95F}"/>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D6BB112F-0D79-9581-22C6-D810682DF28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9CA2AC-5CF6-6226-A586-E5F12F09602D}"/>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266863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00AF3-4178-E0E8-BE9F-C8892B2334F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AEE2431-1C6B-C158-AA4E-E73F82F02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498736B-7F77-1603-81A9-52C1EDB564E4}"/>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578A9EB8-BE81-08A0-5AEE-FBC35A13C77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C0F73F-E97E-7FB7-164A-7682C5AE09FB}"/>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230134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60E50-E2DD-642C-634E-509CF7E9AD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7153C0D-BBA6-B6F5-D50B-92DEA63F9FF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EE74FC8-BDE9-4E21-A387-CA3C85518E9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286EA9D-86DA-564C-FCA7-9113D2934E37}"/>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75F68ED0-2927-7FF8-EA85-D7E13C2B5D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A209C65-9F0B-8DDB-ED64-6B0369BD3323}"/>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280725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03AA9-5B3C-35CA-F6C8-6F4043A2CA4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C9337CE-18F9-67C7-2F02-78D388CEA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E62735A-8B46-AD64-50B2-A37F43AFA4C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1801BBC-E55C-DB2E-1429-F98D80941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B0BAE08-F69C-247B-4BF5-36D9C204F42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E3750-76E2-3253-A06F-8BEE1C298166}"/>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8" name="Espaço Reservado para Rodapé 7">
            <a:extLst>
              <a:ext uri="{FF2B5EF4-FFF2-40B4-BE49-F238E27FC236}">
                <a16:creationId xmlns:a16="http://schemas.microsoft.com/office/drawing/2014/main" id="{8BFF9A58-DE06-4409-BD8B-AD1BBC69284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661D5D4-833D-0318-7944-A6AB6EC2DC5F}"/>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18311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E4785-A61F-40CC-A01E-8109F7C8404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7A7A8E4-C07E-30A1-69CA-A0F605FDD723}"/>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4" name="Espaço Reservado para Rodapé 3">
            <a:extLst>
              <a:ext uri="{FF2B5EF4-FFF2-40B4-BE49-F238E27FC236}">
                <a16:creationId xmlns:a16="http://schemas.microsoft.com/office/drawing/2014/main" id="{786B43A3-C62F-3756-5D0D-ACE12B9ECB4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04C6915-264F-AC28-F6C1-57B8C5DFAA67}"/>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334070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0A57985-B48D-4D8F-9E98-2FFF67AD1DA0}"/>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3" name="Espaço Reservado para Rodapé 2">
            <a:extLst>
              <a:ext uri="{FF2B5EF4-FFF2-40B4-BE49-F238E27FC236}">
                <a16:creationId xmlns:a16="http://schemas.microsoft.com/office/drawing/2014/main" id="{0D273BF4-2805-8682-8616-180498D1509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47CB0C4-F6DE-3FCC-1993-DAF7CA1967D1}"/>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339016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01BA7-10E6-8FF1-B564-091D7D9FC5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E4B7601-D075-5B33-B09A-0E6A73714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A4EE7DB-4650-B09D-3AE0-69D95E7FF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3DBA2D4-6B23-55AE-B937-033347CBB497}"/>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F5BA0184-25A6-3F5C-EF13-8EA75DB117F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5115B2E-A151-5EE2-A7AD-213CD15AC7DC}"/>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173342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9CCBF-752B-0AAC-4FE7-4B2C726406F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9C4E166-D658-57B7-73FF-8FABEC904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007F3C-52CA-FE89-D009-94CC5F895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1129D87-DF2F-CE20-1388-443B10D8D3DF}"/>
              </a:ext>
            </a:extLst>
          </p:cNvPr>
          <p:cNvSpPr>
            <a:spLocks noGrp="1"/>
          </p:cNvSpPr>
          <p:nvPr>
            <p:ph type="dt" sz="half" idx="10"/>
          </p:nvPr>
        </p:nvSpPr>
        <p:spPr/>
        <p:txBody>
          <a:bodyPr/>
          <a:lstStyle/>
          <a:p>
            <a:fld id="{F5631484-AAE0-44E1-AE9D-3F28C20A2FDF}" type="datetimeFigureOut">
              <a:rPr lang="pt-BR" smtClean="0"/>
              <a:t>07/08/2024</a:t>
            </a:fld>
            <a:endParaRPr lang="pt-BR"/>
          </a:p>
        </p:txBody>
      </p:sp>
      <p:sp>
        <p:nvSpPr>
          <p:cNvPr id="6" name="Espaço Reservado para Rodapé 5">
            <a:extLst>
              <a:ext uri="{FF2B5EF4-FFF2-40B4-BE49-F238E27FC236}">
                <a16:creationId xmlns:a16="http://schemas.microsoft.com/office/drawing/2014/main" id="{2D799F84-4812-9299-4864-F18EAC7AF40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306C6FB-26AB-0068-F9FD-237AEB7AE6A1}"/>
              </a:ext>
            </a:extLst>
          </p:cNvPr>
          <p:cNvSpPr>
            <a:spLocks noGrp="1"/>
          </p:cNvSpPr>
          <p:nvPr>
            <p:ph type="sldNum" sz="quarter" idx="12"/>
          </p:nvPr>
        </p:nvSpPr>
        <p:spPr/>
        <p:txBody>
          <a:bodyPr/>
          <a:lstStyle/>
          <a:p>
            <a:fld id="{0F30A884-6600-4049-874C-E1D388337394}" type="slidenum">
              <a:rPr lang="pt-BR" smtClean="0"/>
              <a:t>‹nº›</a:t>
            </a:fld>
            <a:endParaRPr lang="pt-BR"/>
          </a:p>
        </p:txBody>
      </p:sp>
    </p:spTree>
    <p:extLst>
      <p:ext uri="{BB962C8B-B14F-4D97-AF65-F5344CB8AC3E}">
        <p14:creationId xmlns:p14="http://schemas.microsoft.com/office/powerpoint/2010/main" val="333621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8790EBB-52D4-C652-AA2F-690FE1B40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33EF3D5-34CD-1DDD-2978-069F12473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B1EB12-02C8-689B-AA21-125C1BFE4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31484-AAE0-44E1-AE9D-3F28C20A2FDF}" type="datetimeFigureOut">
              <a:rPr lang="pt-BR" smtClean="0"/>
              <a:t>07/08/2024</a:t>
            </a:fld>
            <a:endParaRPr lang="pt-BR"/>
          </a:p>
        </p:txBody>
      </p:sp>
      <p:sp>
        <p:nvSpPr>
          <p:cNvPr id="5" name="Espaço Reservado para Rodapé 4">
            <a:extLst>
              <a:ext uri="{FF2B5EF4-FFF2-40B4-BE49-F238E27FC236}">
                <a16:creationId xmlns:a16="http://schemas.microsoft.com/office/drawing/2014/main" id="{9CC85985-9949-0E9B-28B8-FE6CCAB14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923A228-4382-4E74-6B2C-EF01CBF4D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0A884-6600-4049-874C-E1D388337394}" type="slidenum">
              <a:rPr lang="pt-BR" smtClean="0"/>
              <a:t>‹nº›</a:t>
            </a:fld>
            <a:endParaRPr lang="pt-BR"/>
          </a:p>
        </p:txBody>
      </p:sp>
    </p:spTree>
    <p:extLst>
      <p:ext uri="{BB962C8B-B14F-4D97-AF65-F5344CB8AC3E}">
        <p14:creationId xmlns:p14="http://schemas.microsoft.com/office/powerpoint/2010/main" val="84771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uditoriacidada.org.b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lanalto.gov.br/ccivil_03/Constituicao/Constituicao.htm#art37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nalto.gov.br/ccivil_03/Constituicao/Constituicao.htm#art155%C2%A72xiig" TargetMode="External"/><Relationship Id="rId2" Type="http://schemas.openxmlformats.org/officeDocument/2006/relationships/hyperlink" Target="http://www.planalto.gov.br/ccivil_03/leis/lcp/Lcp178.htm#art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lanalto.gov.br/ccivil_03/Constituicao/Constituicao.htm" TargetMode="External"/><Relationship Id="rId2" Type="http://schemas.openxmlformats.org/officeDocument/2006/relationships/hyperlink" Target="http://www.planalto.gov.br/ccivil_03/leis/lcp/Lcp178.htm#art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lanalto.gov.br/ccivil_03/leis/lcp/Lcp178.htm#art13" TargetMode="External"/><Relationship Id="rId2" Type="http://schemas.openxmlformats.org/officeDocument/2006/relationships/hyperlink" Target="http://www.planalto.gov.br/ccivil_03/leis/lcp/Lcp101.htm#art44" TargetMode="External"/><Relationship Id="rId1" Type="http://schemas.openxmlformats.org/officeDocument/2006/relationships/slideLayout" Target="../slideLayouts/slideLayout2.xml"/><Relationship Id="rId6" Type="http://schemas.openxmlformats.org/officeDocument/2006/relationships/hyperlink" Target="http://www.planalto.gov.br/ccivil_03/Constituicao/Constituicao.htm#art40%C2%A716" TargetMode="External"/><Relationship Id="rId5" Type="http://schemas.openxmlformats.org/officeDocument/2006/relationships/hyperlink" Target="http://www.planalto.gov.br/ccivil_03/Constituicao/Constituicao.htm#art40%C2%A715" TargetMode="External"/><Relationship Id="rId4" Type="http://schemas.openxmlformats.org/officeDocument/2006/relationships/hyperlink" Target="http://www.planalto.gov.br/ccivil_03/Constituicao/Constituicao.htm#art40%C2%A71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contaestapaga.com.b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1981200" y="945479"/>
            <a:ext cx="8229600" cy="369331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ctr">
              <a:defRPr sz="3600">
                <a:latin typeface="Verdana"/>
                <a:ea typeface="Verdana"/>
                <a:cs typeface="Verdana"/>
                <a:sym typeface="Verdana"/>
              </a:defRPr>
            </a:lvl1pPr>
          </a:lstStyle>
          <a:p>
            <a:pPr lvl="0">
              <a:defRPr sz="1800"/>
            </a:pPr>
            <a:r>
              <a:rPr lang="pt-BR" sz="3200" b="1" dirty="0"/>
              <a:t>A DÍVIDA DO RS COM A UNIÃO EM DEBATE</a:t>
            </a:r>
            <a:r>
              <a:rPr lang="pt-BR" sz="2800" b="1" dirty="0"/>
              <a:t>: #aContaEstáPaga</a:t>
            </a:r>
          </a:p>
          <a:p>
            <a:pPr lvl="0">
              <a:defRPr sz="1800"/>
            </a:pPr>
            <a:endParaRPr lang="pt-BR" sz="3200" dirty="0"/>
          </a:p>
          <a:p>
            <a:pPr lvl="0">
              <a:defRPr sz="1800"/>
            </a:pPr>
            <a:r>
              <a:rPr lang="pt-BR" sz="2400" b="1" dirty="0"/>
              <a:t>Josué Martins</a:t>
            </a:r>
            <a:r>
              <a:rPr lang="pt-BR" sz="2400" dirty="0"/>
              <a:t>,</a:t>
            </a:r>
          </a:p>
          <a:p>
            <a:pPr lvl="0">
              <a:defRPr sz="1800"/>
            </a:pPr>
            <a:r>
              <a:rPr lang="pt-BR" sz="1800" dirty="0"/>
              <a:t>Auditor de Controle Externo do TCE-RS,</a:t>
            </a:r>
          </a:p>
          <a:p>
            <a:pPr lvl="0">
              <a:defRPr sz="1800"/>
            </a:pPr>
            <a:r>
              <a:rPr lang="pt-BR" sz="1800" dirty="0"/>
              <a:t>Diretor do CEAPE-Sindicato, Membro do Conselho</a:t>
            </a:r>
          </a:p>
          <a:p>
            <a:pPr lvl="0">
              <a:defRPr sz="1800"/>
            </a:pPr>
            <a:r>
              <a:rPr lang="pt-BR" sz="1800" dirty="0"/>
              <a:t> de Representantes da FENASTC,</a:t>
            </a:r>
          </a:p>
          <a:p>
            <a:pPr lvl="0">
              <a:defRPr sz="1800"/>
            </a:pPr>
            <a:r>
              <a:rPr lang="pt-BR" sz="1800" dirty="0"/>
              <a:t>Membro Coord. Núcleo Gaúcho ACD.</a:t>
            </a:r>
          </a:p>
          <a:p>
            <a:pPr lvl="0" algn="r">
              <a:defRPr sz="1800"/>
            </a:pPr>
            <a:r>
              <a:rPr lang="pt-BR" sz="1600" dirty="0"/>
              <a:t>(agosto/2024)</a:t>
            </a:r>
          </a:p>
          <a:p>
            <a:pPr lvl="0">
              <a:defRPr sz="1800"/>
            </a:pPr>
            <a:endParaRPr lang="pt-BR" sz="1600" dirty="0"/>
          </a:p>
          <a:p>
            <a:pPr lvl="0">
              <a:defRPr sz="1800"/>
            </a:pPr>
            <a:endParaRPr sz="1600" dirty="0"/>
          </a:p>
        </p:txBody>
      </p:sp>
      <p:sp>
        <p:nvSpPr>
          <p:cNvPr id="80" name="Shape 80"/>
          <p:cNvSpPr/>
          <p:nvPr/>
        </p:nvSpPr>
        <p:spPr>
          <a:xfrm>
            <a:off x="7973355" y="5761660"/>
            <a:ext cx="2952329"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solidFill>
                  <a:srgbClr val="FF0000"/>
                </a:solidFill>
              </a:defRPr>
            </a:lvl1pPr>
          </a:lstStyle>
          <a:p>
            <a:pPr lvl="0">
              <a:defRPr b="0">
                <a:solidFill>
                  <a:srgbClr val="000000"/>
                </a:solidFill>
              </a:defRPr>
            </a:pPr>
            <a:r>
              <a:rPr dirty="0">
                <a:solidFill>
                  <a:schemeClr val="tx1"/>
                </a:solidFill>
              </a:rPr>
              <a:t>www.auditoriacidada.org.br</a:t>
            </a:r>
          </a:p>
        </p:txBody>
      </p:sp>
      <p:sp>
        <p:nvSpPr>
          <p:cNvPr id="81" name="Shape 81"/>
          <p:cNvSpPr/>
          <p:nvPr/>
        </p:nvSpPr>
        <p:spPr>
          <a:xfrm>
            <a:off x="1904634" y="5733352"/>
            <a:ext cx="244827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solidFill>
                  <a:srgbClr val="1F497D"/>
                </a:solidFill>
              </a:defRPr>
            </a:lvl1pPr>
          </a:lstStyle>
          <a:p>
            <a:pPr lvl="0">
              <a:defRPr b="0">
                <a:solidFill>
                  <a:srgbClr val="000000"/>
                </a:solidFill>
              </a:defRPr>
            </a:pPr>
            <a:r>
              <a:rPr dirty="0"/>
              <a:t>www.ceapetce.org.br</a:t>
            </a:r>
          </a:p>
        </p:txBody>
      </p:sp>
      <p:pic>
        <p:nvPicPr>
          <p:cNvPr id="7" name="Imagem 6" descr="C:\Users\NOTE 4\Downloads\logo auditoria.jpg"/>
          <p:cNvPicPr/>
          <p:nvPr/>
        </p:nvPicPr>
        <p:blipFill>
          <a:blip r:embed="rId2" cstate="print"/>
          <a:srcRect/>
          <a:stretch>
            <a:fillRect/>
          </a:stretch>
        </p:blipFill>
        <p:spPr bwMode="auto">
          <a:xfrm>
            <a:off x="7620000" y="4474151"/>
            <a:ext cx="3305684" cy="1219201"/>
          </a:xfrm>
          <a:prstGeom prst="rect">
            <a:avLst/>
          </a:prstGeom>
          <a:noFill/>
          <a:ln w="9525">
            <a:noFill/>
            <a:miter lim="800000"/>
            <a:headEnd/>
            <a:tailEnd/>
          </a:ln>
        </p:spPr>
      </p:pic>
      <p:pic>
        <p:nvPicPr>
          <p:cNvPr id="8" name="Imagem 7">
            <a:extLst>
              <a:ext uri="{FF2B5EF4-FFF2-40B4-BE49-F238E27FC236}">
                <a16:creationId xmlns:a16="http://schemas.microsoft.com/office/drawing/2014/main" id="{FAC4BAC6-6F69-48C0-9711-09A6D48CB81C}"/>
              </a:ext>
            </a:extLst>
          </p:cNvPr>
          <p:cNvPicPr/>
          <p:nvPr/>
        </p:nvPicPr>
        <p:blipFill>
          <a:blip r:embed="rId3"/>
          <a:srcRect/>
          <a:stretch>
            <a:fillRect/>
          </a:stretch>
        </p:blipFill>
        <p:spPr bwMode="auto">
          <a:xfrm>
            <a:off x="4752975" y="4496117"/>
            <a:ext cx="2686050" cy="1219200"/>
          </a:xfrm>
          <a:prstGeom prst="rect">
            <a:avLst/>
          </a:prstGeom>
          <a:noFill/>
          <a:ln w="9525">
            <a:noFill/>
            <a:miter lim="800000"/>
            <a:headEnd/>
            <a:tailEnd/>
          </a:ln>
        </p:spPr>
      </p:pic>
      <p:sp>
        <p:nvSpPr>
          <p:cNvPr id="9" name="Shape 80">
            <a:extLst>
              <a:ext uri="{FF2B5EF4-FFF2-40B4-BE49-F238E27FC236}">
                <a16:creationId xmlns:a16="http://schemas.microsoft.com/office/drawing/2014/main" id="{6E307E08-D7FC-4DB2-954B-C9E45642EA71}"/>
              </a:ext>
            </a:extLst>
          </p:cNvPr>
          <p:cNvSpPr/>
          <p:nvPr/>
        </p:nvSpPr>
        <p:spPr>
          <a:xfrm>
            <a:off x="4886766" y="5733352"/>
            <a:ext cx="2952329"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solidFill>
                  <a:srgbClr val="FF0000"/>
                </a:solidFill>
              </a:defRPr>
            </a:lvl1pPr>
          </a:lstStyle>
          <a:p>
            <a:pPr lvl="0">
              <a:defRPr b="0">
                <a:solidFill>
                  <a:srgbClr val="000000"/>
                </a:solidFill>
              </a:defRPr>
            </a:pPr>
            <a:r>
              <a:rPr dirty="0">
                <a:solidFill>
                  <a:schemeClr val="tx1"/>
                </a:solidFill>
              </a:rPr>
              <a:t>www.</a:t>
            </a:r>
            <a:r>
              <a:rPr lang="pt-BR" dirty="0" err="1">
                <a:solidFill>
                  <a:schemeClr val="tx1"/>
                </a:solidFill>
              </a:rPr>
              <a:t>fenastc</a:t>
            </a:r>
            <a:r>
              <a:rPr dirty="0">
                <a:solidFill>
                  <a:schemeClr val="tx1"/>
                </a:solidFill>
              </a:rPr>
              <a:t>.org.br</a:t>
            </a:r>
          </a:p>
        </p:txBody>
      </p:sp>
      <p:pic>
        <p:nvPicPr>
          <p:cNvPr id="11" name="Imagem 10">
            <a:extLst>
              <a:ext uri="{FF2B5EF4-FFF2-40B4-BE49-F238E27FC236}">
                <a16:creationId xmlns:a16="http://schemas.microsoft.com/office/drawing/2014/main" id="{3D5C8756-9889-4FC1-B0B1-E135EB75D1D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634" y="4707467"/>
            <a:ext cx="2121535" cy="9858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2351585" y="418055"/>
            <a:ext cx="7429552" cy="1143001"/>
          </a:xfrm>
          <a:prstGeom prst="rect">
            <a:avLst/>
          </a:prstGeom>
        </p:spPr>
        <p:txBody>
          <a:bodyPr>
            <a:normAutofit/>
          </a:bodyPr>
          <a:lstStyle/>
          <a:p>
            <a:pPr algn="ctr" defTabSz="795527">
              <a:defRPr sz="1800"/>
            </a:pPr>
            <a:r>
              <a:rPr sz="1800" b="1" u="sng" cap="all" dirty="0" err="1"/>
              <a:t>Quanto</a:t>
            </a:r>
            <a:r>
              <a:rPr sz="1800" b="1" u="sng" cap="all" dirty="0"/>
              <a:t> a </a:t>
            </a:r>
            <a:r>
              <a:rPr sz="1800" b="1" u="sng" cap="all" dirty="0" err="1"/>
              <a:t>União</a:t>
            </a:r>
            <a:r>
              <a:rPr sz="1800" b="1" u="sng" cap="all" dirty="0"/>
              <a:t> </a:t>
            </a:r>
            <a:r>
              <a:rPr sz="1800" b="1" u="sng" cap="all" dirty="0" err="1"/>
              <a:t>ganhou</a:t>
            </a:r>
            <a:r>
              <a:rPr sz="1800" b="1" u="sng" cap="all" dirty="0"/>
              <a:t> com Lei Federal nº 9.496/97</a:t>
            </a:r>
            <a:r>
              <a:rPr sz="1800" b="1" dirty="0"/>
              <a:t>?</a:t>
            </a:r>
            <a:br>
              <a:rPr sz="1800" b="1" dirty="0"/>
            </a:br>
            <a:r>
              <a:rPr sz="1800" b="1" cap="all" dirty="0" err="1"/>
              <a:t>onerosidade</a:t>
            </a:r>
            <a:r>
              <a:rPr sz="1800" b="1" cap="all" dirty="0"/>
              <a:t> </a:t>
            </a:r>
            <a:r>
              <a:rPr sz="1800" b="1" cap="all" dirty="0" err="1"/>
              <a:t>excessiva</a:t>
            </a:r>
            <a:r>
              <a:rPr sz="1800" b="1" cap="all" dirty="0"/>
              <a:t>  </a:t>
            </a:r>
            <a:r>
              <a:rPr sz="1800" b="1" cap="all" dirty="0" err="1"/>
              <a:t>sobre</a:t>
            </a:r>
            <a:r>
              <a:rPr sz="1800" b="1" cap="all" dirty="0"/>
              <a:t> </a:t>
            </a:r>
            <a:r>
              <a:rPr sz="1800" b="1" cap="all" dirty="0" err="1"/>
              <a:t>os</a:t>
            </a:r>
            <a:r>
              <a:rPr sz="1800" b="1" cap="all" dirty="0"/>
              <a:t> </a:t>
            </a:r>
            <a:r>
              <a:rPr sz="1800" b="1" cap="all" dirty="0" err="1"/>
              <a:t>Estados</a:t>
            </a:r>
            <a:r>
              <a:rPr sz="1800" b="1" cap="all" dirty="0"/>
              <a:t> e </a:t>
            </a:r>
            <a:r>
              <a:rPr sz="1800" b="1" cap="all" dirty="0" err="1"/>
              <a:t>ganho</a:t>
            </a:r>
            <a:r>
              <a:rPr sz="1800" b="1" cap="all" dirty="0"/>
              <a:t> </a:t>
            </a:r>
            <a:r>
              <a:rPr sz="1800" b="1" cap="all" dirty="0" err="1"/>
              <a:t>desproporcional</a:t>
            </a:r>
            <a:r>
              <a:rPr sz="1800" b="1" cap="all" dirty="0"/>
              <a:t> à </a:t>
            </a:r>
            <a:r>
              <a:rPr sz="1800" b="1" cap="all" dirty="0" err="1"/>
              <a:t>União</a:t>
            </a:r>
            <a:r>
              <a:rPr sz="1800" b="1" cap="all" dirty="0"/>
              <a:t> – PREPONDERÂNCIA DA LÓGICA FINANCISTA SOBRE A EQUIDADE E SOLIDARIEDADE ENTRE OS ENTES DA FEDERAÇÃO</a:t>
            </a:r>
          </a:p>
        </p:txBody>
      </p:sp>
      <p:graphicFrame>
        <p:nvGraphicFramePr>
          <p:cNvPr id="143" name="Table 143"/>
          <p:cNvGraphicFramePr/>
          <p:nvPr/>
        </p:nvGraphicFramePr>
        <p:xfrm>
          <a:off x="2351585" y="1628800"/>
          <a:ext cx="6840759" cy="3950728"/>
        </p:xfrm>
        <a:graphic>
          <a:graphicData uri="http://schemas.openxmlformats.org/drawingml/2006/table">
            <a:tbl>
              <a:tblPr/>
              <a:tblGrid>
                <a:gridCol w="719713">
                  <a:extLst>
                    <a:ext uri="{9D8B030D-6E8A-4147-A177-3AD203B41FA5}">
                      <a16:colId xmlns:a16="http://schemas.microsoft.com/office/drawing/2014/main" val="20000"/>
                    </a:ext>
                  </a:extLst>
                </a:gridCol>
                <a:gridCol w="1921300">
                  <a:extLst>
                    <a:ext uri="{9D8B030D-6E8A-4147-A177-3AD203B41FA5}">
                      <a16:colId xmlns:a16="http://schemas.microsoft.com/office/drawing/2014/main" val="20001"/>
                    </a:ext>
                  </a:extLst>
                </a:gridCol>
                <a:gridCol w="2276121">
                  <a:extLst>
                    <a:ext uri="{9D8B030D-6E8A-4147-A177-3AD203B41FA5}">
                      <a16:colId xmlns:a16="http://schemas.microsoft.com/office/drawing/2014/main" val="20002"/>
                    </a:ext>
                  </a:extLst>
                </a:gridCol>
                <a:gridCol w="1923625">
                  <a:extLst>
                    <a:ext uri="{9D8B030D-6E8A-4147-A177-3AD203B41FA5}">
                      <a16:colId xmlns:a16="http://schemas.microsoft.com/office/drawing/2014/main" val="20003"/>
                    </a:ext>
                  </a:extLst>
                </a:gridCol>
              </a:tblGrid>
              <a:tr h="563124">
                <a:tc>
                  <a:txBody>
                    <a:bodyPr/>
                    <a:lstStyle/>
                    <a:p>
                      <a:pPr lvl="0">
                        <a:lnSpc>
                          <a:spcPct val="115000"/>
                        </a:lnSpc>
                        <a:defRPr sz="1800" b="0" i="0"/>
                      </a:pPr>
                      <a:r>
                        <a:rPr sz="1600" b="1" err="1"/>
                        <a:t>Ano</a:t>
                      </a:r>
                      <a:endParaRPr sz="1600" b="1"/>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Valor bruto dos gastos da União</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Valor </a:t>
                      </a:r>
                      <a:r>
                        <a:rPr sz="1600" err="1"/>
                        <a:t>recebido</a:t>
                      </a:r>
                      <a:endParaRPr sz="1600"/>
                    </a:p>
                    <a:p>
                      <a:pPr lvl="0">
                        <a:lnSpc>
                          <a:spcPct val="115000"/>
                        </a:lnSpc>
                        <a:defRPr sz="1800" b="0" i="0"/>
                      </a:pPr>
                      <a:r>
                        <a:rPr sz="1600"/>
                        <a:t>dos </a:t>
                      </a:r>
                      <a:r>
                        <a:rPr sz="1600" err="1"/>
                        <a:t>Estados</a:t>
                      </a:r>
                      <a:endParaRPr sz="1600"/>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err="1"/>
                        <a:t>Ganho</a:t>
                      </a:r>
                      <a:r>
                        <a:rPr sz="1600"/>
                        <a:t> </a:t>
                      </a:r>
                      <a:r>
                        <a:rPr sz="1600" err="1"/>
                        <a:t>sobre</a:t>
                      </a:r>
                      <a:r>
                        <a:rPr sz="1600"/>
                        <a:t> </a:t>
                      </a:r>
                      <a:r>
                        <a:rPr sz="1600" err="1"/>
                        <a:t>Estados</a:t>
                      </a:r>
                      <a:endParaRPr sz="1600"/>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0"/>
                  </a:ext>
                </a:extLst>
              </a:tr>
              <a:tr h="307964">
                <a:tc>
                  <a:txBody>
                    <a:bodyPr/>
                    <a:lstStyle/>
                    <a:p>
                      <a:pPr lvl="0">
                        <a:lnSpc>
                          <a:spcPct val="115000"/>
                        </a:lnSpc>
                        <a:defRPr sz="1800" b="0" i="0"/>
                      </a:pPr>
                      <a:r>
                        <a:rPr sz="1600" b="1"/>
                        <a:t>2005</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257.800.003,52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10.800.455.000,00</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dirty="0"/>
                        <a:t>4.102%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1"/>
                  </a:ext>
                </a:extLst>
              </a:tr>
              <a:tr h="307964">
                <a:tc>
                  <a:txBody>
                    <a:bodyPr/>
                    <a:lstStyle/>
                    <a:p>
                      <a:pPr lvl="0">
                        <a:lnSpc>
                          <a:spcPct val="115000"/>
                        </a:lnSpc>
                        <a:defRPr sz="1800" b="0" i="0"/>
                      </a:pPr>
                      <a:r>
                        <a:rPr sz="1600" b="1"/>
                        <a:t>2006</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234.954.513,00</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13.102.238.000,00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5.477%</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2"/>
                  </a:ext>
                </a:extLst>
              </a:tr>
              <a:tr h="307964">
                <a:tc>
                  <a:txBody>
                    <a:bodyPr/>
                    <a:lstStyle/>
                    <a:p>
                      <a:pPr lvl="0">
                        <a:lnSpc>
                          <a:spcPct val="115000"/>
                        </a:lnSpc>
                        <a:defRPr sz="1800" b="0" i="0"/>
                      </a:pPr>
                      <a:r>
                        <a:rPr sz="1600" b="1"/>
                        <a:t>2007</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134.942.326,43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14.437.086.000,00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10.599%</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3"/>
                  </a:ext>
                </a:extLst>
              </a:tr>
              <a:tr h="307964">
                <a:tc>
                  <a:txBody>
                    <a:bodyPr/>
                    <a:lstStyle/>
                    <a:p>
                      <a:pPr lvl="0">
                        <a:lnSpc>
                          <a:spcPct val="115000"/>
                        </a:lnSpc>
                        <a:defRPr sz="1800" b="0" i="0"/>
                      </a:pPr>
                      <a:r>
                        <a:rPr sz="1600" b="1"/>
                        <a:t>2008</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Nihil</a:t>
                      </a:r>
                      <a:r>
                        <a:rPr sz="1600" baseline="30000"/>
                        <a:t>(1)</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17.144.108.000,00</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4"/>
                  </a:ext>
                </a:extLst>
              </a:tr>
              <a:tr h="307964">
                <a:tc>
                  <a:txBody>
                    <a:bodyPr/>
                    <a:lstStyle/>
                    <a:p>
                      <a:pPr lvl="0">
                        <a:lnSpc>
                          <a:spcPct val="115000"/>
                        </a:lnSpc>
                        <a:defRPr sz="1800" b="0" i="0"/>
                      </a:pPr>
                      <a:r>
                        <a:rPr sz="1600" b="1"/>
                        <a:t>2009</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94.390.849,66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18.471.602.000,00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19.469%</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5"/>
                  </a:ext>
                </a:extLst>
              </a:tr>
              <a:tr h="307964">
                <a:tc>
                  <a:txBody>
                    <a:bodyPr/>
                    <a:lstStyle/>
                    <a:p>
                      <a:pPr lvl="0">
                        <a:lnSpc>
                          <a:spcPct val="115000"/>
                        </a:lnSpc>
                        <a:defRPr sz="1800" b="0" i="0"/>
                      </a:pPr>
                      <a:r>
                        <a:rPr sz="1600" b="1"/>
                        <a:t>2010</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83.242.854,66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20.109.832.000,00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24.058%</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6"/>
                  </a:ext>
                </a:extLst>
              </a:tr>
              <a:tr h="307964">
                <a:tc>
                  <a:txBody>
                    <a:bodyPr/>
                    <a:lstStyle/>
                    <a:p>
                      <a:pPr lvl="0">
                        <a:lnSpc>
                          <a:spcPct val="115000"/>
                        </a:lnSpc>
                        <a:defRPr sz="1800" b="0" i="0"/>
                      </a:pPr>
                      <a:r>
                        <a:rPr sz="1600" b="1"/>
                        <a:t>2011</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87.460.087,62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22.838.005.000,00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26.012%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7"/>
                  </a:ext>
                </a:extLst>
              </a:tr>
              <a:tr h="307964">
                <a:tc>
                  <a:txBody>
                    <a:bodyPr/>
                    <a:lstStyle/>
                    <a:p>
                      <a:pPr lvl="0">
                        <a:lnSpc>
                          <a:spcPct val="115000"/>
                        </a:lnSpc>
                        <a:defRPr sz="1800" b="0" i="0"/>
                      </a:pPr>
                      <a:r>
                        <a:rPr sz="1600" b="1"/>
                        <a:t>2012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86.679.924,62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28.281.323.000,00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t>32.527%</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8"/>
                  </a:ext>
                </a:extLst>
              </a:tr>
              <a:tr h="307964">
                <a:tc>
                  <a:txBody>
                    <a:bodyPr/>
                    <a:lstStyle/>
                    <a:p>
                      <a:pPr lvl="0">
                        <a:lnSpc>
                          <a:spcPct val="115000"/>
                        </a:lnSpc>
                        <a:defRPr sz="1800" b="0" i="0"/>
                      </a:pPr>
                      <a:r>
                        <a:rPr sz="1600" b="1">
                          <a:solidFill>
                            <a:srgbClr val="FF0000"/>
                          </a:solidFill>
                        </a:rPr>
                        <a:t>2013</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solidFill>
                            <a:srgbClr val="FF0000"/>
                          </a:solidFill>
                        </a:rPr>
                        <a:t>81.776.623,38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solidFill>
                            <a:srgbClr val="FF0000"/>
                          </a:solidFill>
                        </a:rPr>
                        <a:t>28.590.497.000,00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nSpc>
                          <a:spcPct val="115000"/>
                        </a:lnSpc>
                        <a:defRPr sz="1800" b="0" i="0"/>
                      </a:pPr>
                      <a:r>
                        <a:rPr sz="1600">
                          <a:solidFill>
                            <a:srgbClr val="FF0000"/>
                          </a:solidFill>
                        </a:rPr>
                        <a:t>34.862%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09"/>
                  </a:ext>
                </a:extLst>
              </a:tr>
              <a:tr h="307964">
                <a:tc>
                  <a:txBody>
                    <a:bodyPr/>
                    <a:lstStyle/>
                    <a:p>
                      <a:pPr lvl="0">
                        <a:lnSpc>
                          <a:spcPct val="115000"/>
                        </a:lnSpc>
                        <a:defRPr sz="1800" b="0" i="0"/>
                      </a:pPr>
                      <a:r>
                        <a:rPr sz="1600" b="1"/>
                        <a:t>2014</a:t>
                      </a:r>
                    </a:p>
                  </a:txBody>
                  <a:tcPr marL="0" marR="0" marT="0" marB="0"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noFill/>
                  </a:tcPr>
                </a:tc>
                <a:tc>
                  <a:txBody>
                    <a:bodyPr/>
                    <a:lstStyle/>
                    <a:p>
                      <a:pPr lvl="0">
                        <a:lnSpc>
                          <a:spcPct val="115000"/>
                        </a:lnSpc>
                        <a:defRPr sz="1800" b="0" i="0"/>
                      </a:pPr>
                      <a:r>
                        <a:rPr sz="1600"/>
                        <a:t>25.334.863,80</a:t>
                      </a:r>
                      <a:r>
                        <a:rPr sz="1600" baseline="30000"/>
                        <a:t>(2)</a:t>
                      </a:r>
                      <a:r>
                        <a:rPr sz="1600"/>
                        <a:t> </a:t>
                      </a:r>
                    </a:p>
                  </a:txBody>
                  <a:tcPr marL="0" marR="0" marT="0" marB="0"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noFill/>
                  </a:tcPr>
                </a:tc>
                <a:tc>
                  <a:txBody>
                    <a:bodyPr/>
                    <a:lstStyle/>
                    <a:p>
                      <a:pPr lvl="0">
                        <a:lnSpc>
                          <a:spcPct val="115000"/>
                        </a:lnSpc>
                        <a:defRPr sz="1800" b="0" i="0"/>
                      </a:pPr>
                      <a:r>
                        <a:rPr sz="1600"/>
                        <a:t>30.912.518.000,00 </a:t>
                      </a:r>
                    </a:p>
                  </a:txBody>
                  <a:tcPr marL="0" marR="0" marT="0" marB="0"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noFill/>
                  </a:tcPr>
                </a:tc>
                <a:tc>
                  <a:txBody>
                    <a:bodyPr/>
                    <a:lstStyle/>
                    <a:p>
                      <a:pPr lvl="0">
                        <a:lnSpc>
                          <a:spcPct val="115000"/>
                        </a:lnSpc>
                        <a:defRPr sz="1800" b="0" i="0"/>
                      </a:pPr>
                      <a:r>
                        <a:rPr sz="1600"/>
                        <a:t>121.916%</a:t>
                      </a:r>
                    </a:p>
                  </a:txBody>
                  <a:tcPr marL="0" marR="0" marT="0" marB="0"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07964">
                <a:tc>
                  <a:txBody>
                    <a:bodyPr/>
                    <a:lstStyle/>
                    <a:p>
                      <a:pPr lvl="0">
                        <a:lnSpc>
                          <a:spcPct val="115000"/>
                        </a:lnSpc>
                        <a:defRPr sz="1800" b="0" i="0"/>
                      </a:pPr>
                      <a:r>
                        <a:rPr lang="pt-BR" sz="1600" b="1"/>
                        <a:t>2015</a:t>
                      </a:r>
                      <a:endParaRPr sz="1600" b="1"/>
                    </a:p>
                  </a:txBody>
                  <a:tcPr marL="0" marR="0" marT="0" marB="0"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noFill/>
                  </a:tcPr>
                </a:tc>
                <a:tc>
                  <a:txBody>
                    <a:bodyPr/>
                    <a:lstStyle/>
                    <a:p>
                      <a:pPr lvl="0">
                        <a:lnSpc>
                          <a:spcPct val="115000"/>
                        </a:lnSpc>
                        <a:defRPr sz="1800" b="0" i="0"/>
                      </a:pPr>
                      <a:r>
                        <a:rPr lang="pt-BR" sz="1600" dirty="0"/>
                        <a:t>23.520.283,42</a:t>
                      </a:r>
                      <a:r>
                        <a:rPr lang="pt-BR" sz="1600" baseline="30000" dirty="0"/>
                        <a:t>(2)</a:t>
                      </a:r>
                      <a:endParaRPr sz="1600"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noFill/>
                  </a:tcPr>
                </a:tc>
                <a:tc>
                  <a:txBody>
                    <a:bodyPr/>
                    <a:lstStyle/>
                    <a:p>
                      <a:pPr lvl="0">
                        <a:lnSpc>
                          <a:spcPct val="115000"/>
                        </a:lnSpc>
                        <a:defRPr sz="1800" b="0" i="0"/>
                      </a:pPr>
                      <a:r>
                        <a:rPr lang="pt-BR" sz="1600"/>
                        <a:t>30.581.185.000,00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noFill/>
                  </a:tcPr>
                </a:tc>
                <a:tc>
                  <a:txBody>
                    <a:bodyPr/>
                    <a:lstStyle/>
                    <a:p>
                      <a:pPr lvl="0">
                        <a:lnSpc>
                          <a:spcPct val="115000"/>
                        </a:lnSpc>
                        <a:defRPr sz="1800" b="0" i="0"/>
                      </a:pPr>
                      <a:r>
                        <a:rPr lang="pt-BR" sz="1600" dirty="0"/>
                        <a:t>130.021%</a:t>
                      </a:r>
                      <a:endParaRPr sz="1600"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round/>
                    </a:lnR>
                    <a:lnT w="12700">
                      <a:solidFill>
                        <a:srgbClr val="000000"/>
                      </a:solidFill>
                      <a:round/>
                    </a:lnT>
                    <a:lnB w="12700">
                      <a:solidFill>
                        <a:srgbClr val="000000"/>
                      </a:solidFill>
                      <a:round/>
                    </a:lnB>
                    <a:noFill/>
                  </a:tcPr>
                </a:tc>
                <a:extLst>
                  <a:ext uri="{0D108BD9-81ED-4DB2-BD59-A6C34878D82A}">
                    <a16:rowId xmlns:a16="http://schemas.microsoft.com/office/drawing/2014/main" val="10011"/>
                  </a:ext>
                </a:extLst>
              </a:tr>
            </a:tbl>
          </a:graphicData>
        </a:graphic>
      </p:graphicFrame>
      <p:sp>
        <p:nvSpPr>
          <p:cNvPr id="144" name="Shape 144"/>
          <p:cNvSpPr/>
          <p:nvPr/>
        </p:nvSpPr>
        <p:spPr>
          <a:xfrm>
            <a:off x="2595538" y="5715016"/>
            <a:ext cx="7000924"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400"/>
              <a:t>FONTE: Relatórios  de Gestão anuais da Secretaria do Tesouro Nacional apresentados ao TCU.</a:t>
            </a:r>
          </a:p>
          <a:p>
            <a:pPr lvl="0"/>
            <a:r>
              <a:rPr sz="1400"/>
              <a:t>Obs: 	(1) Dados não apresentados em 2008.</a:t>
            </a:r>
          </a:p>
          <a:p>
            <a:pPr lvl="0"/>
            <a:r>
              <a:rPr sz="1400"/>
              <a:t>	(2) Apresentados apenas os juros e encargos. As amortizações não foram 	evidenciadas.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1981200" y="274639"/>
            <a:ext cx="8229600" cy="1143001"/>
          </a:xfrm>
          <a:prstGeom prst="rect">
            <a:avLst/>
          </a:prstGeom>
        </p:spPr>
        <p:txBody>
          <a:bodyPr>
            <a:normAutofit/>
          </a:bodyPr>
          <a:lstStyle>
            <a:lvl1pPr defTabSz="832104">
              <a:defRPr sz="3549"/>
            </a:lvl1pPr>
          </a:lstStyle>
          <a:p>
            <a:pPr lvl="0" algn="ctr">
              <a:defRPr sz="1800"/>
            </a:pPr>
            <a:r>
              <a:rPr sz="3200" b="1" dirty="0"/>
              <a:t>VINCULAÇÃO DAS DÍVIDAS ESTADUAIS COM O SISTEMA DA DÍVIDA</a:t>
            </a:r>
          </a:p>
        </p:txBody>
      </p:sp>
      <p:sp>
        <p:nvSpPr>
          <p:cNvPr id="147" name="Shape 147"/>
          <p:cNvSpPr>
            <a:spLocks noGrp="1"/>
          </p:cNvSpPr>
          <p:nvPr>
            <p:ph type="body" idx="1"/>
          </p:nvPr>
        </p:nvSpPr>
        <p:spPr>
          <a:xfrm>
            <a:off x="1981200" y="1639342"/>
            <a:ext cx="8229600" cy="4525963"/>
          </a:xfrm>
          <a:prstGeom prst="rect">
            <a:avLst/>
          </a:prstGeom>
        </p:spPr>
        <p:txBody>
          <a:bodyPr/>
          <a:lstStyle/>
          <a:p>
            <a:pPr algn="just">
              <a:lnSpc>
                <a:spcPct val="80000"/>
              </a:lnSpc>
              <a:spcBef>
                <a:spcPts val="600"/>
              </a:spcBef>
              <a:defRPr sz="1800"/>
            </a:pPr>
            <a:r>
              <a:rPr sz="2700"/>
              <a:t>O art. 12 da Lei Federal n° 9.496/97 diz o seguinte: ”A receita proveniente do pagamento dos refinanciamentos concedidos aos estados e ao Distrito Federal, nos termos desta Lei, será integralmente utilizada para abatimento de dívida pública de responsabilidade do Tesouro Nacional.”</a:t>
            </a:r>
          </a:p>
          <a:p>
            <a:pPr algn="just">
              <a:lnSpc>
                <a:spcPct val="80000"/>
              </a:lnSpc>
              <a:spcBef>
                <a:spcPts val="600"/>
              </a:spcBef>
              <a:defRPr sz="1800"/>
            </a:pPr>
            <a:endParaRPr sz="2700"/>
          </a:p>
          <a:p>
            <a:pPr algn="just">
              <a:lnSpc>
                <a:spcPct val="80000"/>
              </a:lnSpc>
              <a:spcBef>
                <a:spcPts val="600"/>
              </a:spcBef>
              <a:defRPr sz="1800"/>
            </a:pPr>
            <a:r>
              <a:rPr sz="2700"/>
              <a:t>Importante destacar que, segundo Casarotto, nos anos de 2009, 2010, 2011 e 2014 os pagamentos das dívidas estaduais representaram, respectivamente, apenas 1,81%, 2,08% e 2,01% e 2,27% das receitas da União. A União não quebra se os Estados deixarem de pagar!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AA4F4AF3-B8DC-4DC7-8F93-B32B7D14F2DE}"/>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8489" y="541867"/>
            <a:ext cx="8715022" cy="5635096"/>
          </a:xfrm>
          <a:prstGeom prst="rect">
            <a:avLst/>
          </a:prstGeom>
          <a:noFill/>
          <a:ln>
            <a:noFill/>
          </a:ln>
        </p:spPr>
      </p:pic>
    </p:spTree>
    <p:extLst>
      <p:ext uri="{BB962C8B-B14F-4D97-AF65-F5344CB8AC3E}">
        <p14:creationId xmlns:p14="http://schemas.microsoft.com/office/powerpoint/2010/main" val="266728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18810-1FD9-4973-9FFA-C64C8E7C4E5B}"/>
              </a:ext>
            </a:extLst>
          </p:cNvPr>
          <p:cNvSpPr>
            <a:spLocks noGrp="1"/>
          </p:cNvSpPr>
          <p:nvPr>
            <p:ph type="title"/>
          </p:nvPr>
        </p:nvSpPr>
        <p:spPr/>
        <p:txBody>
          <a:bodyPr/>
          <a:lstStyle/>
          <a:p>
            <a:r>
              <a:rPr lang="pt-BR" dirty="0"/>
              <a:t>DÍVIDA PÚBLICA FEDERAL</a:t>
            </a:r>
            <a:br>
              <a:rPr lang="pt-BR" sz="2000" dirty="0"/>
            </a:br>
            <a:r>
              <a:rPr lang="pt-BR" sz="2000" dirty="0"/>
              <a:t>( </a:t>
            </a:r>
            <a:r>
              <a:rPr lang="pt-BR" sz="2000" dirty="0">
                <a:hlinkClick r:id="rId2"/>
              </a:rPr>
              <a:t>https://auditoriacidada.org.br/</a:t>
            </a:r>
            <a:r>
              <a:rPr lang="pt-BR" sz="2000" dirty="0"/>
              <a:t> )</a:t>
            </a:r>
            <a:endParaRPr lang="pt-BR" dirty="0"/>
          </a:p>
        </p:txBody>
      </p:sp>
      <p:sp>
        <p:nvSpPr>
          <p:cNvPr id="3" name="Espaço Reservado para Texto 2">
            <a:extLst>
              <a:ext uri="{FF2B5EF4-FFF2-40B4-BE49-F238E27FC236}">
                <a16:creationId xmlns:a16="http://schemas.microsoft.com/office/drawing/2014/main" id="{F717D389-CF8B-4552-B577-21E36EF772DE}"/>
              </a:ext>
            </a:extLst>
          </p:cNvPr>
          <p:cNvSpPr>
            <a:spLocks noGrp="1"/>
          </p:cNvSpPr>
          <p:nvPr>
            <p:ph type="body" idx="1"/>
          </p:nvPr>
        </p:nvSpPr>
        <p:spPr/>
        <p:txBody>
          <a:bodyPr>
            <a:normAutofit fontScale="55000" lnSpcReduction="20000"/>
          </a:bodyPr>
          <a:lstStyle/>
          <a:p>
            <a:pPr algn="l"/>
            <a:r>
              <a:rPr lang="pt-BR" b="1" i="0" cap="all" dirty="0">
                <a:solidFill>
                  <a:srgbClr val="72B01D"/>
                </a:solidFill>
                <a:effectLst/>
                <a:latin typeface="-apple-system"/>
              </a:rPr>
              <a:t>DIVIDÔMETRO</a:t>
            </a:r>
          </a:p>
          <a:p>
            <a:pPr algn="l"/>
            <a:r>
              <a:rPr lang="pt-BR" b="1" i="0" cap="all" dirty="0">
                <a:solidFill>
                  <a:srgbClr val="72B01D"/>
                </a:solidFill>
                <a:effectLst/>
                <a:latin typeface="-apple-system"/>
              </a:rPr>
              <a:t>QUANTO PAGAMOS (JUROS E AMORTIZAÇÕES) – DÍVIDA PÚBLICA FEDERAL</a:t>
            </a:r>
          </a:p>
          <a:p>
            <a:pPr algn="l"/>
            <a:r>
              <a:rPr lang="pt-BR" b="1" i="0" cap="all" dirty="0">
                <a:solidFill>
                  <a:srgbClr val="212121"/>
                </a:solidFill>
                <a:effectLst/>
                <a:latin typeface="-apple-system"/>
              </a:rPr>
              <a:t>EM 2021 - ATÉ 31/12</a:t>
            </a:r>
            <a:r>
              <a:rPr lang="pt-BR" b="1" i="0" dirty="0">
                <a:solidFill>
                  <a:srgbClr val="212121"/>
                </a:solidFill>
                <a:effectLst/>
                <a:latin typeface="inherit"/>
              </a:rPr>
              <a:t>R$ 1.960.823.058.735 = 5,4 BI / DIA</a:t>
            </a:r>
          </a:p>
          <a:p>
            <a:pPr algn="l"/>
            <a:r>
              <a:rPr lang="pt-BR" b="1" i="0" cap="all" dirty="0">
                <a:solidFill>
                  <a:srgbClr val="9B9B9B"/>
                </a:solidFill>
                <a:effectLst/>
                <a:latin typeface="-apple-system"/>
              </a:rPr>
              <a:t>1 TRILHÃO, 960 BILHÕES, 823 MILHÕES, 58 MIL, 735 REAIS = 50,78% DOS GASTOS</a:t>
            </a:r>
            <a:endParaRPr lang="pt-BR" b="0" i="0" dirty="0">
              <a:solidFill>
                <a:srgbClr val="212529"/>
              </a:solidFill>
              <a:effectLst/>
              <a:latin typeface="-apple-system"/>
            </a:endParaRPr>
          </a:p>
          <a:p>
            <a:pPr algn="l"/>
            <a:r>
              <a:rPr lang="pt-BR" b="1" i="0" cap="all" dirty="0">
                <a:solidFill>
                  <a:srgbClr val="212121"/>
                </a:solidFill>
                <a:effectLst/>
                <a:latin typeface="-apple-system"/>
              </a:rPr>
              <a:t>EM 2022 - ATÉ 31/12</a:t>
            </a:r>
            <a:r>
              <a:rPr lang="pt-BR" b="1" i="0" dirty="0">
                <a:solidFill>
                  <a:srgbClr val="212121"/>
                </a:solidFill>
                <a:effectLst/>
                <a:latin typeface="inherit"/>
              </a:rPr>
              <a:t>R$ 1.879.468.134.500 = 5,1 BI / DIA</a:t>
            </a:r>
          </a:p>
          <a:p>
            <a:pPr algn="l"/>
            <a:r>
              <a:rPr lang="pt-BR" b="1" i="0" cap="all" dirty="0">
                <a:solidFill>
                  <a:srgbClr val="9B9B9B"/>
                </a:solidFill>
                <a:effectLst/>
                <a:latin typeface="-apple-system"/>
              </a:rPr>
              <a:t>1 TRILHÃO, 879 BILHÕES, 468 MILHÕES, 134 MIL, 500 REAIS = 46,30% DOS GASTOS</a:t>
            </a:r>
            <a:endParaRPr lang="pt-BR" b="0" i="0" dirty="0">
              <a:solidFill>
                <a:srgbClr val="212529"/>
              </a:solidFill>
              <a:effectLst/>
              <a:latin typeface="-apple-system"/>
            </a:endParaRPr>
          </a:p>
          <a:p>
            <a:pPr algn="l"/>
            <a:r>
              <a:rPr lang="pt-BR" b="1" i="0" cap="all" dirty="0">
                <a:solidFill>
                  <a:srgbClr val="212121"/>
                </a:solidFill>
                <a:effectLst/>
                <a:latin typeface="-apple-system"/>
              </a:rPr>
              <a:t>EM 2023 - ATÉ 31/12</a:t>
            </a:r>
            <a:r>
              <a:rPr lang="pt-BR" b="1" i="0" dirty="0">
                <a:solidFill>
                  <a:srgbClr val="212121"/>
                </a:solidFill>
                <a:effectLst/>
                <a:latin typeface="inherit"/>
              </a:rPr>
              <a:t>R$ 1.886.806.401.536 = 5,2 BI / DIA</a:t>
            </a:r>
          </a:p>
          <a:p>
            <a:pPr algn="l"/>
            <a:r>
              <a:rPr lang="pt-BR" b="1" i="0" cap="all" dirty="0">
                <a:solidFill>
                  <a:srgbClr val="9B9B9B"/>
                </a:solidFill>
                <a:effectLst/>
                <a:latin typeface="-apple-system"/>
              </a:rPr>
              <a:t>1 TRILHÃO, 886 BILHÕES, 806 MILHÕES, 401 MIL, 536 REAIS = 43,23% DOS GASTOS</a:t>
            </a:r>
            <a:endParaRPr lang="pt-BR" b="0" i="0" dirty="0">
              <a:solidFill>
                <a:srgbClr val="212529"/>
              </a:solidFill>
              <a:effectLst/>
              <a:latin typeface="-apple-system"/>
            </a:endParaRPr>
          </a:p>
          <a:p>
            <a:pPr algn="l"/>
            <a:r>
              <a:rPr lang="pt-BR" b="1" dirty="0">
                <a:solidFill>
                  <a:srgbClr val="FF0000"/>
                </a:solidFill>
                <a:latin typeface="inherit"/>
              </a:rPr>
              <a:t>10,93 dias de pagamento da Dívida Federal corresponderam ao total da RCL do RS em 2023</a:t>
            </a:r>
            <a:endParaRPr lang="pt-BR" b="1" i="0" dirty="0">
              <a:solidFill>
                <a:srgbClr val="FF0000"/>
              </a:solidFill>
              <a:effectLst/>
              <a:latin typeface="inherit"/>
            </a:endParaRPr>
          </a:p>
          <a:p>
            <a:pPr marL="0" indent="0">
              <a:buNone/>
            </a:pPr>
            <a:endParaRPr lang="pt-BR" b="1" i="0" cap="all" dirty="0">
              <a:solidFill>
                <a:srgbClr val="72B01D"/>
              </a:solidFill>
              <a:effectLst/>
              <a:latin typeface="inherit"/>
            </a:endParaRPr>
          </a:p>
          <a:p>
            <a:pPr algn="l"/>
            <a:r>
              <a:rPr lang="pt-BR" b="1" i="0" cap="all" dirty="0">
                <a:solidFill>
                  <a:srgbClr val="72B01D"/>
                </a:solidFill>
                <a:effectLst/>
                <a:latin typeface="inherit"/>
              </a:rPr>
              <a:t>QUANTO “DEVEMOS”</a:t>
            </a:r>
          </a:p>
          <a:p>
            <a:pPr algn="l"/>
            <a:r>
              <a:rPr lang="pt-BR" b="1" i="0" cap="all" dirty="0">
                <a:solidFill>
                  <a:srgbClr val="212121"/>
                </a:solidFill>
                <a:effectLst/>
                <a:latin typeface="-apple-system"/>
              </a:rPr>
              <a:t>DÍVIDA INTERNA FEDERAL – DEZ/2023</a:t>
            </a:r>
            <a:r>
              <a:rPr lang="pt-BR" b="1" i="0" dirty="0">
                <a:solidFill>
                  <a:srgbClr val="212121"/>
                </a:solidFill>
                <a:effectLst/>
                <a:latin typeface="inherit"/>
              </a:rPr>
              <a:t>R$ 8.587.445.462.373</a:t>
            </a:r>
          </a:p>
          <a:p>
            <a:pPr algn="l"/>
            <a:r>
              <a:rPr lang="pt-BR" b="1" i="0" cap="all" dirty="0">
                <a:solidFill>
                  <a:srgbClr val="9B9B9B"/>
                </a:solidFill>
                <a:effectLst/>
                <a:latin typeface="-apple-system"/>
              </a:rPr>
              <a:t>8 TRILHÕES, 587 BILHÕES, 445 MILHÕES, 462 MIL E 373 REAIS</a:t>
            </a:r>
            <a:endParaRPr lang="pt-BR" b="0" i="0" dirty="0">
              <a:solidFill>
                <a:srgbClr val="212529"/>
              </a:solidFill>
              <a:effectLst/>
              <a:latin typeface="-apple-system"/>
            </a:endParaRPr>
          </a:p>
          <a:p>
            <a:pPr algn="l"/>
            <a:r>
              <a:rPr lang="pt-BR" b="1" i="0" cap="all" dirty="0">
                <a:solidFill>
                  <a:srgbClr val="212121"/>
                </a:solidFill>
                <a:effectLst/>
                <a:latin typeface="-apple-system"/>
              </a:rPr>
              <a:t>DÍVIDA EXTERNA TOTAL – DEZ/2023</a:t>
            </a:r>
            <a:r>
              <a:rPr lang="pt-BR" b="1" i="0" dirty="0">
                <a:solidFill>
                  <a:srgbClr val="212121"/>
                </a:solidFill>
                <a:effectLst/>
                <a:latin typeface="inherit"/>
              </a:rPr>
              <a:t>US$ 604.175.790.068</a:t>
            </a:r>
          </a:p>
          <a:p>
            <a:pPr algn="l"/>
            <a:r>
              <a:rPr lang="pt-BR" b="1" i="0" cap="all" dirty="0">
                <a:solidFill>
                  <a:srgbClr val="9B9B9B"/>
                </a:solidFill>
                <a:effectLst/>
                <a:latin typeface="-apple-system"/>
              </a:rPr>
              <a:t>604 BILHÕES, 175 MILHÕES, 790 MIL E 068 DÓLARES</a:t>
            </a:r>
            <a:endParaRPr lang="pt-BR" b="0" i="0" dirty="0">
              <a:solidFill>
                <a:srgbClr val="212529"/>
              </a:solidFill>
              <a:effectLst/>
              <a:latin typeface="-apple-system"/>
            </a:endParaRPr>
          </a:p>
          <a:p>
            <a:endParaRPr lang="pt-BR" dirty="0"/>
          </a:p>
        </p:txBody>
      </p:sp>
    </p:spTree>
    <p:extLst>
      <p:ext uri="{BB962C8B-B14F-4D97-AF65-F5344CB8AC3E}">
        <p14:creationId xmlns:p14="http://schemas.microsoft.com/office/powerpoint/2010/main" val="258678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t>LEI FEDERAL Nº 9.496/97 – a origem do desequilíbrio federativo</a:t>
            </a:r>
            <a:endParaRPr lang="pt-BR" sz="3600" dirty="0"/>
          </a:p>
        </p:txBody>
      </p:sp>
      <p:sp>
        <p:nvSpPr>
          <p:cNvPr id="3" name="Espaço Reservado para Texto 2"/>
          <p:cNvSpPr>
            <a:spLocks noGrp="1"/>
          </p:cNvSpPr>
          <p:nvPr>
            <p:ph type="body" idx="1"/>
          </p:nvPr>
        </p:nvSpPr>
        <p:spPr>
          <a:xfrm>
            <a:off x="1981200" y="1778513"/>
            <a:ext cx="7834009" cy="4826568"/>
          </a:xfrm>
        </p:spPr>
        <p:txBody>
          <a:bodyPr>
            <a:normAutofit/>
          </a:bodyPr>
          <a:lstStyle/>
          <a:p>
            <a:pPr marL="0" indent="0">
              <a:buNone/>
            </a:pPr>
            <a:r>
              <a:rPr lang="pt-BR" dirty="0"/>
              <a:t>Art. 2º - O PAF deve conter metas e compromissos quanto a:</a:t>
            </a:r>
          </a:p>
          <a:p>
            <a:pPr marL="514350" indent="-514350">
              <a:buAutoNum type="alphaLcParenR"/>
            </a:pPr>
            <a:r>
              <a:rPr lang="pt-BR" dirty="0"/>
              <a:t>Dívida financeira em relação à RLR;</a:t>
            </a:r>
          </a:p>
          <a:p>
            <a:pPr marL="514350" indent="-514350">
              <a:buAutoNum type="alphaLcParenR"/>
            </a:pPr>
            <a:r>
              <a:rPr lang="pt-BR" dirty="0"/>
              <a:t>Resultado primário;</a:t>
            </a:r>
          </a:p>
          <a:p>
            <a:pPr marL="514350" indent="-514350">
              <a:buAutoNum type="alphaLcParenR"/>
            </a:pPr>
            <a:r>
              <a:rPr lang="pt-BR" dirty="0"/>
              <a:t>Despesas com funcionalismo público;</a:t>
            </a:r>
          </a:p>
          <a:p>
            <a:pPr marL="514350" indent="-514350">
              <a:buAutoNum type="alphaLcParenR"/>
            </a:pPr>
            <a:r>
              <a:rPr lang="pt-BR" dirty="0"/>
              <a:t>Receitas de arrecadação própria;</a:t>
            </a:r>
          </a:p>
          <a:p>
            <a:pPr marL="514350" indent="-514350">
              <a:buAutoNum type="alphaLcParenR"/>
            </a:pPr>
            <a:r>
              <a:rPr lang="pt-BR" dirty="0"/>
              <a:t>Privatização, permissão ou concessão de serviços públicos, reforma administrativa e patrimonial;</a:t>
            </a:r>
          </a:p>
          <a:p>
            <a:pPr marL="514350" indent="-514350">
              <a:buAutoNum type="alphaLcParenR"/>
            </a:pPr>
            <a:r>
              <a:rPr lang="pt-BR" dirty="0"/>
              <a:t>Teto despesas de investimento em relação à RLR.</a:t>
            </a:r>
          </a:p>
        </p:txBody>
      </p:sp>
    </p:spTree>
    <p:extLst>
      <p:ext uri="{BB962C8B-B14F-4D97-AF65-F5344CB8AC3E}">
        <p14:creationId xmlns:p14="http://schemas.microsoft.com/office/powerpoint/2010/main" val="143943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LCF 178, de 14/1/21 – Novo RRF</a:t>
            </a:r>
          </a:p>
        </p:txBody>
      </p:sp>
      <p:sp>
        <p:nvSpPr>
          <p:cNvPr id="3" name="Espaço Reservado para Texto 2"/>
          <p:cNvSpPr>
            <a:spLocks noGrp="1"/>
          </p:cNvSpPr>
          <p:nvPr>
            <p:ph type="body" idx="1"/>
          </p:nvPr>
        </p:nvSpPr>
        <p:spPr>
          <a:xfrm>
            <a:off x="1981200" y="1340768"/>
            <a:ext cx="8229600" cy="5257800"/>
          </a:xfrm>
        </p:spPr>
        <p:txBody>
          <a:bodyPr>
            <a:normAutofit/>
          </a:bodyPr>
          <a:lstStyle/>
          <a:p>
            <a:r>
              <a:rPr lang="pt-BR" dirty="0"/>
              <a:t>Objetivo declarado (art. 1º): “</a:t>
            </a:r>
            <a:r>
              <a:rPr lang="pt-BR" u="sng" dirty="0"/>
              <a:t>compatibilizar as respectivas políticas fiscais com a da União</a:t>
            </a:r>
            <a:r>
              <a:rPr lang="pt-BR" dirty="0"/>
              <a:t>”. Significa a supressão da autonomia administrativa e financeira dos entes federados, submetendo suas políticas fiscais à política fiscal da União.</a:t>
            </a:r>
          </a:p>
          <a:p>
            <a:r>
              <a:rPr lang="pt-BR" dirty="0"/>
              <a:t>Mecanismo adotado: assunção de um conjunto de obrigações a partir da adesão ao Programa de Acompanhamento e Transparência Fiscal (PATF), ao Plano de Promoção do Equilíbrio Fiscal (PPEF) ou ao Regime de Recuperação Fiscal (RRF).</a:t>
            </a:r>
          </a:p>
          <a:p>
            <a:r>
              <a:rPr lang="pt-BR" dirty="0"/>
              <a:t>Trata-se de mecanismo para ampliar endividamento e garantir a subserviência ao rentismo.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991544" y="836712"/>
            <a:ext cx="8229600" cy="5257800"/>
          </a:xfrm>
        </p:spPr>
        <p:txBody>
          <a:bodyPr>
            <a:normAutofit fontScale="62500" lnSpcReduction="20000"/>
          </a:bodyPr>
          <a:lstStyle/>
          <a:p>
            <a:r>
              <a:rPr lang="pt-BR" sz="4000" dirty="0"/>
              <a:t>Prazo máximo do RRF: 9 anos (</a:t>
            </a:r>
            <a:r>
              <a:rPr lang="pt-BR" sz="4000" dirty="0">
                <a:solidFill>
                  <a:srgbClr val="FF0000"/>
                </a:solidFill>
              </a:rPr>
              <a:t>no RS </a:t>
            </a:r>
            <a:r>
              <a:rPr lang="pt-BR" sz="4000" b="0" i="0" dirty="0">
                <a:solidFill>
                  <a:srgbClr val="FF0000"/>
                </a:solidFill>
                <a:effectLst/>
                <a:latin typeface="NonBreakingSpaceOverride"/>
              </a:rPr>
              <a:t>vigorará entre 1º de julho de 2022 e 31 de dezembro de 2030</a:t>
            </a:r>
            <a:r>
              <a:rPr lang="pt-BR" sz="4000" b="0" i="0" dirty="0">
                <a:solidFill>
                  <a:srgbClr val="000000"/>
                </a:solidFill>
                <a:effectLst/>
                <a:latin typeface="NonBreakingSpaceOverride"/>
              </a:rPr>
              <a:t>)</a:t>
            </a:r>
            <a:r>
              <a:rPr lang="pt-BR" sz="4000" dirty="0"/>
              <a:t>;</a:t>
            </a:r>
          </a:p>
          <a:p>
            <a:endParaRPr lang="pt-BR" dirty="0"/>
          </a:p>
          <a:p>
            <a:r>
              <a:rPr lang="pt-BR" sz="4000" dirty="0"/>
              <a:t>Pagamento da dívida: zero no primeiro ano e 11,11% a cada ano, progressivamente, até alcançar os 100% (art. 9º, § 1º).</a:t>
            </a:r>
          </a:p>
          <a:p>
            <a:endParaRPr lang="pt-BR" sz="4000" dirty="0"/>
          </a:p>
          <a:p>
            <a:r>
              <a:rPr lang="pt-BR" sz="4000" dirty="0"/>
              <a:t>Vedações durante o RRF (art. 8º), significa o engessamento das futuras gestões por 9 anos:</a:t>
            </a:r>
          </a:p>
          <a:p>
            <a:pPr marL="0" indent="0">
              <a:buNone/>
            </a:pPr>
            <a:endParaRPr lang="pt-BR" sz="4000" dirty="0"/>
          </a:p>
          <a:p>
            <a:pPr marL="0" indent="0" algn="just">
              <a:buNone/>
            </a:pPr>
            <a:r>
              <a:rPr lang="pt-BR" b="0" i="0" dirty="0">
                <a:solidFill>
                  <a:srgbClr val="000000"/>
                </a:solidFill>
                <a:effectLst/>
                <a:latin typeface="Calibri" panose="020F0502020204030204" pitchFamily="34" charset="0"/>
                <a:cs typeface="Calibri" panose="020F0502020204030204" pitchFamily="34" charset="0"/>
              </a:rPr>
              <a:t>I - a concessão, a qualquer título, de vantagem, aumento, reajuste ou adequação de remuneração de membros dos Poderes ou de órgãos, de servidores e empregados públicos e de militares, exceto aqueles provenientes de sentença judicial transitada em julgado, ressalvado o disposto no </a:t>
            </a:r>
            <a:r>
              <a:rPr lang="pt-BR" b="0" i="0" dirty="0">
                <a:solidFill>
                  <a:srgbClr val="000000"/>
                </a:solidFill>
                <a:effectLst/>
                <a:latin typeface="Calibri" panose="020F0502020204030204" pitchFamily="34" charset="0"/>
                <a:cs typeface="Calibri" panose="020F0502020204030204" pitchFamily="34" charset="0"/>
                <a:hlinkClick r:id="rId2"/>
              </a:rPr>
              <a:t>inciso X do </a:t>
            </a:r>
            <a:r>
              <a:rPr lang="pt-BR" b="1" i="0" dirty="0">
                <a:solidFill>
                  <a:srgbClr val="000000"/>
                </a:solidFill>
                <a:effectLst/>
                <a:latin typeface="Calibri" panose="020F0502020204030204" pitchFamily="34" charset="0"/>
                <a:cs typeface="Calibri" panose="020F0502020204030204" pitchFamily="34" charset="0"/>
                <a:hlinkClick r:id="rId2"/>
              </a:rPr>
              <a:t>caput</a:t>
            </a:r>
            <a:r>
              <a:rPr lang="pt-BR" b="0" i="1" dirty="0">
                <a:solidFill>
                  <a:srgbClr val="000000"/>
                </a:solidFill>
                <a:effectLst/>
                <a:latin typeface="Calibri" panose="020F0502020204030204" pitchFamily="34" charset="0"/>
                <a:cs typeface="Calibri" panose="020F0502020204030204" pitchFamily="34" charset="0"/>
                <a:hlinkClick r:id="rId2"/>
              </a:rPr>
              <a:t> </a:t>
            </a:r>
            <a:r>
              <a:rPr lang="pt-BR" b="0" i="0" dirty="0">
                <a:solidFill>
                  <a:srgbClr val="000000"/>
                </a:solidFill>
                <a:effectLst/>
                <a:latin typeface="Calibri" panose="020F0502020204030204" pitchFamily="34" charset="0"/>
                <a:cs typeface="Calibri" panose="020F0502020204030204" pitchFamily="34" charset="0"/>
                <a:hlinkClick r:id="rId2"/>
              </a:rPr>
              <a:t>do art. 37 da Constituição Federal</a:t>
            </a:r>
            <a:r>
              <a:rPr lang="pt-BR" b="0" i="0" dirty="0">
                <a:solidFill>
                  <a:srgbClr val="000000"/>
                </a:solidFill>
                <a:effectLst/>
                <a:latin typeface="Calibri" panose="020F0502020204030204" pitchFamily="34" charset="0"/>
                <a:cs typeface="Calibri" panose="020F0502020204030204" pitchFamily="34" charset="0"/>
              </a:rPr>
              <a:t>;</a:t>
            </a:r>
          </a:p>
          <a:p>
            <a:pPr marL="0" indent="0" algn="just">
              <a:buNone/>
            </a:pPr>
            <a:r>
              <a:rPr lang="pt-BR" b="0" i="0" dirty="0">
                <a:solidFill>
                  <a:srgbClr val="000000"/>
                </a:solidFill>
                <a:effectLst/>
                <a:latin typeface="Calibri" panose="020F0502020204030204" pitchFamily="34" charset="0"/>
                <a:cs typeface="Calibri" panose="020F0502020204030204" pitchFamily="34" charset="0"/>
              </a:rPr>
              <a:t>II - a criação de cargo, emprego ou função que implique aumento de despesa;</a:t>
            </a:r>
          </a:p>
          <a:p>
            <a:pPr marL="0" indent="0" algn="just">
              <a:buNone/>
            </a:pPr>
            <a:r>
              <a:rPr lang="pt-BR" b="0" i="0" dirty="0">
                <a:solidFill>
                  <a:srgbClr val="000000"/>
                </a:solidFill>
                <a:effectLst/>
                <a:latin typeface="Calibri" panose="020F0502020204030204" pitchFamily="34" charset="0"/>
                <a:cs typeface="Calibri" panose="020F0502020204030204" pitchFamily="34" charset="0"/>
              </a:rPr>
              <a:t>III - a alteração de estrutura de carreira que implique aumento de despesa;</a:t>
            </a:r>
          </a:p>
          <a:p>
            <a:endParaRPr lang="pt-BR" dirty="0"/>
          </a:p>
          <a:p>
            <a:endParaRPr lang="pt-BR" dirty="0"/>
          </a:p>
          <a:p>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82EE2-E7CB-47D1-BC2D-C8FE28AFCD99}"/>
              </a:ext>
            </a:extLst>
          </p:cNvPr>
          <p:cNvSpPr>
            <a:spLocks noGrp="1"/>
          </p:cNvSpPr>
          <p:nvPr>
            <p:ph type="title"/>
          </p:nvPr>
        </p:nvSpPr>
        <p:spPr/>
        <p:txBody>
          <a:bodyPr/>
          <a:lstStyle/>
          <a:p>
            <a:r>
              <a:rPr lang="pt-BR" dirty="0"/>
              <a:t>Seguem as vedações:</a:t>
            </a:r>
          </a:p>
        </p:txBody>
      </p:sp>
      <p:sp>
        <p:nvSpPr>
          <p:cNvPr id="3" name="Espaço Reservado para Texto 2">
            <a:extLst>
              <a:ext uri="{FF2B5EF4-FFF2-40B4-BE49-F238E27FC236}">
                <a16:creationId xmlns:a16="http://schemas.microsoft.com/office/drawing/2014/main" id="{8E54D51A-51E5-4646-BE17-A183342747AE}"/>
              </a:ext>
            </a:extLst>
          </p:cNvPr>
          <p:cNvSpPr>
            <a:spLocks noGrp="1"/>
          </p:cNvSpPr>
          <p:nvPr>
            <p:ph type="body" idx="1"/>
          </p:nvPr>
        </p:nvSpPr>
        <p:spPr>
          <a:xfrm>
            <a:off x="1981200" y="1196752"/>
            <a:ext cx="8229600" cy="5257800"/>
          </a:xfrm>
        </p:spPr>
        <p:txBody>
          <a:bodyPr>
            <a:noAutofit/>
          </a:bodyPr>
          <a:lstStyle/>
          <a:p>
            <a:pPr algn="just"/>
            <a:r>
              <a:rPr lang="pt-BR" sz="1600" dirty="0">
                <a:solidFill>
                  <a:srgbClr val="000000"/>
                </a:solidFill>
                <a:latin typeface="Calibri" panose="020F0502020204030204" pitchFamily="34" charset="0"/>
                <a:cs typeface="Calibri" panose="020F0502020204030204" pitchFamily="34" charset="0"/>
              </a:rPr>
              <a:t>IV - a admissão ou a contratação de pessoal, a qualquer título, ressalvadas as reposições de:    </a:t>
            </a:r>
            <a:r>
              <a:rPr lang="pt-BR" sz="16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pPr algn="just"/>
            <a:r>
              <a:rPr lang="pt-BR" sz="1600" dirty="0">
                <a:solidFill>
                  <a:srgbClr val="000000"/>
                </a:solidFill>
                <a:latin typeface="Calibri" panose="020F0502020204030204" pitchFamily="34" charset="0"/>
                <a:cs typeface="Calibri" panose="020F0502020204030204" pitchFamily="34" charset="0"/>
              </a:rPr>
              <a:t>a) cargos de chefia e de direção e assessoramento que não acarretem aumento de despesa;    </a:t>
            </a:r>
            <a:r>
              <a:rPr lang="pt-BR" sz="1600" dirty="0">
                <a:solidFill>
                  <a:srgbClr val="000000"/>
                </a:solidFill>
                <a:latin typeface="Calibri" panose="020F0502020204030204" pitchFamily="34" charset="0"/>
                <a:cs typeface="Calibri" panose="020F0502020204030204" pitchFamily="34" charset="0"/>
                <a:hlinkClick r:id="rId2"/>
              </a:rPr>
              <a:t>(Incluída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pPr algn="just"/>
            <a:r>
              <a:rPr lang="pt-BR" sz="1600" dirty="0">
                <a:solidFill>
                  <a:srgbClr val="000000"/>
                </a:solidFill>
                <a:latin typeface="Calibri" panose="020F0502020204030204" pitchFamily="34" charset="0"/>
                <a:cs typeface="Calibri" panose="020F0502020204030204" pitchFamily="34" charset="0"/>
              </a:rPr>
              <a:t>b) contratação temporária; e   </a:t>
            </a:r>
            <a:r>
              <a:rPr lang="pt-BR" sz="1600" dirty="0">
                <a:solidFill>
                  <a:srgbClr val="000000"/>
                </a:solidFill>
                <a:latin typeface="Calibri" panose="020F0502020204030204" pitchFamily="34" charset="0"/>
                <a:cs typeface="Calibri" panose="020F0502020204030204" pitchFamily="34" charset="0"/>
                <a:hlinkClick r:id="rId2"/>
              </a:rPr>
              <a:t>(Incluída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pPr algn="just"/>
            <a:r>
              <a:rPr lang="pt-BR" sz="1600" dirty="0">
                <a:solidFill>
                  <a:srgbClr val="FF0000"/>
                </a:solidFill>
                <a:latin typeface="Calibri" panose="020F0502020204030204" pitchFamily="34" charset="0"/>
                <a:cs typeface="Calibri" panose="020F0502020204030204" pitchFamily="34" charset="0"/>
              </a:rPr>
              <a:t>VIDE ADI 6930</a:t>
            </a:r>
          </a:p>
          <a:p>
            <a:pPr algn="just"/>
            <a:r>
              <a:rPr lang="pt-BR" sz="1600" dirty="0">
                <a:solidFill>
                  <a:srgbClr val="000000"/>
                </a:solidFill>
                <a:latin typeface="Calibri" panose="020F0502020204030204" pitchFamily="34" charset="0"/>
                <a:cs typeface="Calibri" panose="020F0502020204030204" pitchFamily="34" charset="0"/>
              </a:rPr>
              <a:t>V - a realização de concurso público, ressalvada a hipótese de reposição prevista na alínea ‘c’ do inciso IV;   </a:t>
            </a:r>
            <a:r>
              <a:rPr lang="pt-BR" sz="16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pPr algn="just"/>
            <a:r>
              <a:rPr lang="pt-BR" sz="1600" dirty="0">
                <a:solidFill>
                  <a:srgbClr val="000000"/>
                </a:solidFill>
                <a:latin typeface="Calibri" panose="020F0502020204030204" pitchFamily="34" charset="0"/>
                <a:cs typeface="Calibri" panose="020F0502020204030204" pitchFamily="34" charset="0"/>
              </a:rPr>
              <a:t>VI - a criação, majoração, reajuste ou adequação de auxílios, vantagens, bônus, abonos, verbas de representação ou benefícios remuneratórios de qualquer natureza, inclusive indenizatória, em favor de membros dos Poderes, do Ministério Público ou da Defensoria Pública, de servidores e empregados públicos e de militares;    </a:t>
            </a:r>
            <a:r>
              <a:rPr lang="pt-BR" sz="16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pPr algn="just"/>
            <a:r>
              <a:rPr lang="pt-BR" sz="1600" dirty="0">
                <a:solidFill>
                  <a:srgbClr val="000000"/>
                </a:solidFill>
                <a:latin typeface="Calibri" panose="020F0502020204030204" pitchFamily="34" charset="0"/>
                <a:cs typeface="Calibri" panose="020F0502020204030204" pitchFamily="34" charset="0"/>
              </a:rPr>
              <a:t>VII - </a:t>
            </a:r>
            <a:r>
              <a:rPr lang="pt-BR" sz="1600" dirty="0">
                <a:solidFill>
                  <a:srgbClr val="FF0000"/>
                </a:solidFill>
                <a:latin typeface="Calibri" panose="020F0502020204030204" pitchFamily="34" charset="0"/>
                <a:cs typeface="Calibri" panose="020F0502020204030204" pitchFamily="34" charset="0"/>
              </a:rPr>
              <a:t>a criação de despesa obrigatória de caráter continuado</a:t>
            </a:r>
            <a:r>
              <a:rPr lang="pt-BR" sz="1600" dirty="0">
                <a:solidFill>
                  <a:srgbClr val="000000"/>
                </a:solidFill>
                <a:latin typeface="Calibri" panose="020F0502020204030204" pitchFamily="34" charset="0"/>
                <a:cs typeface="Calibri" panose="020F0502020204030204" pitchFamily="34" charset="0"/>
              </a:rPr>
              <a:t>;</a:t>
            </a:r>
          </a:p>
          <a:p>
            <a:pPr algn="just"/>
            <a:r>
              <a:rPr lang="pt-BR" sz="1600" dirty="0">
                <a:solidFill>
                  <a:srgbClr val="000000"/>
                </a:solidFill>
                <a:latin typeface="Calibri" panose="020F0502020204030204" pitchFamily="34" charset="0"/>
                <a:cs typeface="Calibri" panose="020F0502020204030204" pitchFamily="34" charset="0"/>
              </a:rPr>
              <a:t>VIII - </a:t>
            </a:r>
            <a:r>
              <a:rPr lang="pt-BR" sz="1600" dirty="0">
                <a:solidFill>
                  <a:srgbClr val="FF0000"/>
                </a:solidFill>
                <a:latin typeface="Calibri" panose="020F0502020204030204" pitchFamily="34" charset="0"/>
                <a:cs typeface="Calibri" panose="020F0502020204030204" pitchFamily="34" charset="0"/>
              </a:rPr>
              <a:t>a adoção de medida que implique reajuste de despesa obrigatória</a:t>
            </a:r>
            <a:r>
              <a:rPr lang="pt-BR" sz="1600" dirty="0">
                <a:solidFill>
                  <a:srgbClr val="000000"/>
                </a:solidFill>
                <a:latin typeface="Calibri" panose="020F0502020204030204" pitchFamily="34" charset="0"/>
                <a:cs typeface="Calibri" panose="020F0502020204030204" pitchFamily="34" charset="0"/>
              </a:rPr>
              <a:t>;    </a:t>
            </a:r>
            <a:r>
              <a:rPr lang="pt-BR" sz="16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600" dirty="0">
              <a:solidFill>
                <a:srgbClr val="000000"/>
              </a:solidFill>
              <a:latin typeface="Calibri" panose="020F0502020204030204" pitchFamily="34" charset="0"/>
              <a:cs typeface="Calibri" panose="020F0502020204030204" pitchFamily="34" charset="0"/>
            </a:endParaRPr>
          </a:p>
          <a:p>
            <a:r>
              <a:rPr lang="pt-BR" sz="1600" dirty="0">
                <a:latin typeface="Calibri" panose="020F0502020204030204" pitchFamily="34" charset="0"/>
                <a:cs typeface="Calibri" panose="020F0502020204030204" pitchFamily="34" charset="0"/>
              </a:rPr>
              <a:t>IX - a concessão, a prorrogação, a renovação ou a ampliação de incentivo ou benefício de natureza tributária da qual decorra renúncia de receita, ressal</a:t>
            </a:r>
            <a:r>
              <a:rPr lang="pt-BR" sz="1600" dirty="0">
                <a:solidFill>
                  <a:srgbClr val="000000"/>
                </a:solidFill>
                <a:latin typeface="Calibri" panose="020F0502020204030204" pitchFamily="34" charset="0"/>
                <a:cs typeface="Calibri" panose="020F0502020204030204" pitchFamily="34" charset="0"/>
              </a:rPr>
              <a:t>vados os concedidos nos termos da </a:t>
            </a:r>
            <a:r>
              <a:rPr lang="pt-BR" sz="1600" dirty="0">
                <a:solidFill>
                  <a:srgbClr val="000000"/>
                </a:solidFill>
                <a:latin typeface="Calibri" panose="020F0502020204030204" pitchFamily="34" charset="0"/>
                <a:cs typeface="Calibri" panose="020F0502020204030204" pitchFamily="34" charset="0"/>
                <a:hlinkClick r:id="rId3"/>
              </a:rPr>
              <a:t>alínea “g” do inciso XII do § 2º do art. 155 da Constituição Federal;</a:t>
            </a:r>
            <a:r>
              <a:rPr lang="pt-BR" sz="1600" dirty="0">
                <a:solidFill>
                  <a:srgbClr val="000000"/>
                </a:solidFill>
                <a:latin typeface="Calibri" panose="020F0502020204030204" pitchFamily="34" charset="0"/>
                <a:cs typeface="Calibri" panose="020F0502020204030204" pitchFamily="34" charset="0"/>
              </a:rPr>
              <a:t>     </a:t>
            </a:r>
            <a:r>
              <a:rPr lang="pt-BR" sz="16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46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51FB-9B09-4370-9DAC-AF74E8BEF251}"/>
              </a:ext>
            </a:extLst>
          </p:cNvPr>
          <p:cNvSpPr>
            <a:spLocks noGrp="1"/>
          </p:cNvSpPr>
          <p:nvPr>
            <p:ph type="title"/>
          </p:nvPr>
        </p:nvSpPr>
        <p:spPr/>
        <p:txBody>
          <a:bodyPr/>
          <a:lstStyle/>
          <a:p>
            <a:r>
              <a:rPr lang="pt-BR" dirty="0"/>
              <a:t>Seguem as vedações:</a:t>
            </a:r>
          </a:p>
        </p:txBody>
      </p:sp>
      <p:sp>
        <p:nvSpPr>
          <p:cNvPr id="3" name="Espaço Reservado para Texto 2">
            <a:extLst>
              <a:ext uri="{FF2B5EF4-FFF2-40B4-BE49-F238E27FC236}">
                <a16:creationId xmlns:a16="http://schemas.microsoft.com/office/drawing/2014/main" id="{4F1C6EF3-ACC0-46CA-8F7A-EFC4828A877A}"/>
              </a:ext>
            </a:extLst>
          </p:cNvPr>
          <p:cNvSpPr>
            <a:spLocks noGrp="1"/>
          </p:cNvSpPr>
          <p:nvPr>
            <p:ph type="body" idx="1"/>
          </p:nvPr>
        </p:nvSpPr>
        <p:spPr>
          <a:xfrm>
            <a:off x="1981200" y="1268760"/>
            <a:ext cx="8229600" cy="5328592"/>
          </a:xfrm>
        </p:spPr>
        <p:txBody>
          <a:bodyPr>
            <a:noAutofit/>
          </a:bodyPr>
          <a:lstStyle/>
          <a:p>
            <a:pPr algn="just"/>
            <a:r>
              <a:rPr lang="pt-BR" sz="1300" dirty="0">
                <a:solidFill>
                  <a:srgbClr val="000000"/>
                </a:solidFill>
                <a:latin typeface="Calibri" panose="020F0502020204030204" pitchFamily="34" charset="0"/>
                <a:cs typeface="Calibri" panose="020F0502020204030204" pitchFamily="34" charset="0"/>
              </a:rPr>
              <a:t>X - o empenho ou a contratação de despesas com publicidade e propaganda, exceto para as áreas de saúde, segurança, educação e outras de demonstrada utilidade pública;    </a:t>
            </a:r>
            <a:r>
              <a:rPr lang="pt-BR" sz="1300" dirty="0">
                <a:solidFill>
                  <a:srgbClr val="000000"/>
                </a:solidFill>
                <a:latin typeface="Calibri" panose="020F0502020204030204" pitchFamily="34" charset="0"/>
                <a:cs typeface="Calibri" panose="020F0502020204030204" pitchFamily="34" charset="0"/>
                <a:hlinkClick r:id="rId2"/>
              </a:rPr>
              <a:t>(Redação dada pela Lei Complementar nº 178, de 2021)</a:t>
            </a:r>
            <a:endParaRPr lang="pt-BR" sz="1300" dirty="0">
              <a:solidFill>
                <a:srgbClr val="000000"/>
              </a:solidFill>
              <a:latin typeface="Calibri" panose="020F0502020204030204" pitchFamily="34" charset="0"/>
              <a:cs typeface="Calibri" panose="020F0502020204030204" pitchFamily="34" charset="0"/>
            </a:endParaRPr>
          </a:p>
          <a:p>
            <a:pPr algn="just"/>
            <a:r>
              <a:rPr lang="pt-BR" sz="1300" dirty="0">
                <a:solidFill>
                  <a:srgbClr val="000000"/>
                </a:solidFill>
                <a:latin typeface="Calibri" panose="020F0502020204030204" pitchFamily="34" charset="0"/>
                <a:cs typeface="Calibri" panose="020F0502020204030204" pitchFamily="34" charset="0"/>
              </a:rPr>
              <a:t>XI - a celebração de convênio, acordo, ajuste ou outros tipos de instrumentos que envolvam a transferência de recursos para outros entes federativos ou para organizações da sociedade civil, ressalvados:</a:t>
            </a:r>
          </a:p>
          <a:p>
            <a:pPr algn="just"/>
            <a:r>
              <a:rPr lang="pt-BR" sz="1300" dirty="0">
                <a:solidFill>
                  <a:srgbClr val="000000"/>
                </a:solidFill>
                <a:latin typeface="Calibri" panose="020F0502020204030204" pitchFamily="34" charset="0"/>
                <a:cs typeface="Calibri" panose="020F0502020204030204" pitchFamily="34" charset="0"/>
              </a:rPr>
              <a:t>a) aqueles necessários para a efetiva recuperação fiscal;</a:t>
            </a:r>
          </a:p>
          <a:p>
            <a:pPr algn="just"/>
            <a:r>
              <a:rPr lang="pt-BR" sz="1300" dirty="0">
                <a:solidFill>
                  <a:srgbClr val="000000"/>
                </a:solidFill>
                <a:latin typeface="Calibri" panose="020F0502020204030204" pitchFamily="34" charset="0"/>
                <a:cs typeface="Calibri" panose="020F0502020204030204" pitchFamily="34" charset="0"/>
              </a:rPr>
              <a:t>b) as renovações de instrumentos já vigentes no momento da adesão ao Regime de Recuperação Fiscal;</a:t>
            </a:r>
          </a:p>
          <a:p>
            <a:pPr algn="just"/>
            <a:r>
              <a:rPr lang="pt-BR" sz="1300" dirty="0">
                <a:solidFill>
                  <a:srgbClr val="000000"/>
                </a:solidFill>
                <a:latin typeface="Calibri" panose="020F0502020204030204" pitchFamily="34" charset="0"/>
                <a:cs typeface="Calibri" panose="020F0502020204030204" pitchFamily="34" charset="0"/>
              </a:rPr>
              <a:t>c) aqueles decorrentes de parcerias com organizações sociais e que impliquem redução de despesa, comprovada pelo Conselho de Supervisão de que trata o art. 6</a:t>
            </a:r>
            <a:r>
              <a:rPr lang="pt-BR" sz="1300" u="sng" baseline="30000" dirty="0">
                <a:solidFill>
                  <a:srgbClr val="000000"/>
                </a:solidFill>
                <a:latin typeface="Calibri" panose="020F0502020204030204" pitchFamily="34" charset="0"/>
                <a:cs typeface="Calibri" panose="020F0502020204030204" pitchFamily="34" charset="0"/>
              </a:rPr>
              <a:t>o</a:t>
            </a:r>
            <a:r>
              <a:rPr lang="pt-BR" sz="1300" dirty="0">
                <a:solidFill>
                  <a:srgbClr val="000000"/>
                </a:solidFill>
                <a:latin typeface="Calibri" panose="020F0502020204030204" pitchFamily="34" charset="0"/>
                <a:cs typeface="Calibri" panose="020F0502020204030204" pitchFamily="34" charset="0"/>
              </a:rPr>
              <a:t>;</a:t>
            </a:r>
          </a:p>
          <a:p>
            <a:pPr algn="just"/>
            <a:r>
              <a:rPr lang="pt-BR" sz="1300" dirty="0">
                <a:solidFill>
                  <a:srgbClr val="000000"/>
                </a:solidFill>
                <a:latin typeface="Calibri" panose="020F0502020204030204" pitchFamily="34" charset="0"/>
                <a:cs typeface="Calibri" panose="020F0502020204030204" pitchFamily="34" charset="0"/>
              </a:rPr>
              <a:t>d) aqueles destinados a serviços essenciais, a situações emergenciais, a atividades de assistência social relativas a ações voltadas para pessoas com deficiência, idosos e mulheres jovens em situação de risco e, suplementarmente, ao cumprimento de limites constitucionais;</a:t>
            </a:r>
          </a:p>
          <a:p>
            <a:pPr algn="just"/>
            <a:r>
              <a:rPr lang="pt-BR" sz="1300" dirty="0">
                <a:solidFill>
                  <a:srgbClr val="000000"/>
                </a:solidFill>
                <a:latin typeface="Calibri" panose="020F0502020204030204" pitchFamily="34" charset="0"/>
                <a:cs typeface="Calibri" panose="020F0502020204030204" pitchFamily="34" charset="0"/>
              </a:rPr>
              <a:t>XII - </a:t>
            </a:r>
            <a:r>
              <a:rPr lang="pt-BR" sz="1300" b="1" dirty="0">
                <a:solidFill>
                  <a:srgbClr val="FF0000"/>
                </a:solidFill>
                <a:latin typeface="Calibri" panose="020F0502020204030204" pitchFamily="34" charset="0"/>
                <a:cs typeface="Calibri" panose="020F0502020204030204" pitchFamily="34" charset="0"/>
              </a:rPr>
              <a:t>a contratação de operações de crédito e o recebimento ou a concessão de garantia, ressalvadas aquelas autorizadas no âmbito do Regime de Recuperação Fiscal, na forma estabelecida pelo art. 11.</a:t>
            </a:r>
          </a:p>
          <a:p>
            <a:pPr algn="just"/>
            <a:r>
              <a:rPr lang="pt-BR" sz="1300" dirty="0">
                <a:solidFill>
                  <a:srgbClr val="000000"/>
                </a:solidFill>
                <a:latin typeface="Calibri" panose="020F0502020204030204" pitchFamily="34" charset="0"/>
                <a:cs typeface="Calibri" panose="020F0502020204030204" pitchFamily="34" charset="0"/>
              </a:rPr>
              <a:t>XIII - </a:t>
            </a:r>
            <a:r>
              <a:rPr lang="pt-BR" sz="1300" b="1" dirty="0">
                <a:solidFill>
                  <a:srgbClr val="FF0000"/>
                </a:solidFill>
                <a:latin typeface="Calibri" panose="020F0502020204030204" pitchFamily="34" charset="0"/>
                <a:cs typeface="Calibri" panose="020F0502020204030204" pitchFamily="34" charset="0"/>
              </a:rPr>
              <a:t>a alteração de alíquotas ou bases de cálculo de tributos que implique redução da arrecadação</a:t>
            </a:r>
            <a:r>
              <a:rPr lang="pt-BR" sz="1300" dirty="0">
                <a:solidFill>
                  <a:srgbClr val="000000"/>
                </a:solidFill>
                <a:latin typeface="Calibri" panose="020F0502020204030204" pitchFamily="34" charset="0"/>
                <a:cs typeface="Calibri" panose="020F0502020204030204" pitchFamily="34" charset="0"/>
              </a:rPr>
              <a:t>;   </a:t>
            </a:r>
            <a:r>
              <a:rPr lang="pt-BR" sz="1300" dirty="0">
                <a:solidFill>
                  <a:srgbClr val="000000"/>
                </a:solidFill>
                <a:latin typeface="Calibri" panose="020F0502020204030204" pitchFamily="34" charset="0"/>
                <a:cs typeface="Calibri" panose="020F0502020204030204" pitchFamily="34" charset="0"/>
                <a:hlinkClick r:id="rId2"/>
              </a:rPr>
              <a:t>(Incluído pela Lei Complementar nº 178, de 2021)</a:t>
            </a:r>
            <a:endParaRPr lang="pt-BR" sz="1300" dirty="0">
              <a:solidFill>
                <a:srgbClr val="000000"/>
              </a:solidFill>
              <a:latin typeface="Calibri" panose="020F0502020204030204" pitchFamily="34" charset="0"/>
              <a:cs typeface="Calibri" panose="020F0502020204030204" pitchFamily="34" charset="0"/>
            </a:endParaRPr>
          </a:p>
          <a:p>
            <a:pPr algn="just"/>
            <a:r>
              <a:rPr lang="pt-BR" sz="1300" dirty="0">
                <a:solidFill>
                  <a:srgbClr val="000000"/>
                </a:solidFill>
                <a:latin typeface="Calibri" panose="020F0502020204030204" pitchFamily="34" charset="0"/>
                <a:cs typeface="Calibri" panose="020F0502020204030204" pitchFamily="34" charset="0"/>
              </a:rPr>
              <a:t>XIV - a criação ou majoração de vinculação de receitas públicas de qualquer natureza;    </a:t>
            </a:r>
            <a:r>
              <a:rPr lang="pt-BR" sz="1300" dirty="0">
                <a:solidFill>
                  <a:srgbClr val="000000"/>
                </a:solidFill>
                <a:latin typeface="Calibri" panose="020F0502020204030204" pitchFamily="34" charset="0"/>
                <a:cs typeface="Calibri" panose="020F0502020204030204" pitchFamily="34" charset="0"/>
                <a:hlinkClick r:id="rId2"/>
              </a:rPr>
              <a:t>(Incluído pela Lei Complementar nº 178, de 2021)</a:t>
            </a:r>
            <a:endParaRPr lang="pt-BR" sz="1300" dirty="0">
              <a:solidFill>
                <a:srgbClr val="000000"/>
              </a:solidFill>
              <a:latin typeface="Calibri" panose="020F0502020204030204" pitchFamily="34" charset="0"/>
              <a:cs typeface="Calibri" panose="020F0502020204030204" pitchFamily="34" charset="0"/>
            </a:endParaRPr>
          </a:p>
          <a:p>
            <a:pPr algn="just"/>
            <a:r>
              <a:rPr lang="pt-BR" sz="1300" dirty="0">
                <a:solidFill>
                  <a:srgbClr val="000000"/>
                </a:solidFill>
                <a:latin typeface="Calibri" panose="020F0502020204030204" pitchFamily="34" charset="0"/>
                <a:cs typeface="Calibri" panose="020F0502020204030204" pitchFamily="34" charset="0"/>
              </a:rPr>
              <a:t>XV </a:t>
            </a:r>
            <a:r>
              <a:rPr lang="pt-BR" sz="1300" u="sng" dirty="0">
                <a:solidFill>
                  <a:srgbClr val="000000"/>
                </a:solidFill>
                <a:latin typeface="Calibri" panose="020F0502020204030204" pitchFamily="34" charset="0"/>
                <a:cs typeface="Calibri" panose="020F0502020204030204" pitchFamily="34" charset="0"/>
              </a:rPr>
              <a:t>- a propositura de ação judicial para discutir a dívida ou o contrato citados nos incisos I e II do art. 9º;    </a:t>
            </a:r>
            <a:r>
              <a:rPr lang="pt-BR" sz="1300" dirty="0">
                <a:solidFill>
                  <a:srgbClr val="000000"/>
                </a:solidFill>
                <a:latin typeface="Calibri" panose="020F0502020204030204" pitchFamily="34" charset="0"/>
                <a:cs typeface="Calibri" panose="020F0502020204030204" pitchFamily="34" charset="0"/>
                <a:hlinkClick r:id="rId2"/>
              </a:rPr>
              <a:t>(Incluído pela Lei Complementar nº 178, de 2021)</a:t>
            </a:r>
            <a:endParaRPr lang="pt-BR" sz="1300" dirty="0">
              <a:solidFill>
                <a:srgbClr val="000000"/>
              </a:solidFill>
              <a:latin typeface="Calibri" panose="020F0502020204030204" pitchFamily="34" charset="0"/>
              <a:cs typeface="Calibri" panose="020F0502020204030204" pitchFamily="34" charset="0"/>
            </a:endParaRPr>
          </a:p>
          <a:p>
            <a:pPr algn="just"/>
            <a:r>
              <a:rPr lang="pt-BR" sz="1300" dirty="0">
                <a:solidFill>
                  <a:srgbClr val="000000"/>
                </a:solidFill>
                <a:latin typeface="Calibri" panose="020F0502020204030204" pitchFamily="34" charset="0"/>
                <a:cs typeface="Calibri" panose="020F0502020204030204" pitchFamily="34" charset="0"/>
              </a:rPr>
              <a:t>XVI - a vinculação de receitas de impostos em áreas diversas das previstas na </a:t>
            </a:r>
            <a:r>
              <a:rPr lang="pt-BR" sz="1300" dirty="0">
                <a:solidFill>
                  <a:srgbClr val="000000"/>
                </a:solidFill>
                <a:latin typeface="Calibri" panose="020F0502020204030204" pitchFamily="34" charset="0"/>
                <a:cs typeface="Calibri" panose="020F0502020204030204" pitchFamily="34" charset="0"/>
                <a:hlinkClick r:id="rId3"/>
              </a:rPr>
              <a:t>Constituição Federal.</a:t>
            </a:r>
            <a:r>
              <a:rPr lang="pt-BR" sz="1300" dirty="0">
                <a:solidFill>
                  <a:srgbClr val="000000"/>
                </a:solidFill>
                <a:latin typeface="Calibri" panose="020F0502020204030204" pitchFamily="34" charset="0"/>
                <a:cs typeface="Calibri" panose="020F0502020204030204" pitchFamily="34" charset="0"/>
              </a:rPr>
              <a:t>    </a:t>
            </a:r>
            <a:r>
              <a:rPr lang="pt-BR" sz="1300" dirty="0">
                <a:solidFill>
                  <a:srgbClr val="000000"/>
                </a:solidFill>
                <a:latin typeface="Calibri" panose="020F0502020204030204" pitchFamily="34" charset="0"/>
                <a:cs typeface="Calibri" panose="020F0502020204030204" pitchFamily="34" charset="0"/>
                <a:hlinkClick r:id="rId2"/>
              </a:rPr>
              <a:t>(Incluído pela Lei Complementar nº 178, de 2021)</a:t>
            </a:r>
            <a:endParaRPr lang="pt-BR" sz="13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192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2E5CE-13D4-47FF-B5A9-AC61AD34635C}"/>
              </a:ext>
            </a:extLst>
          </p:cNvPr>
          <p:cNvSpPr>
            <a:spLocks noGrp="1"/>
          </p:cNvSpPr>
          <p:nvPr>
            <p:ph type="title"/>
          </p:nvPr>
        </p:nvSpPr>
        <p:spPr/>
        <p:txBody>
          <a:bodyPr/>
          <a:lstStyle/>
          <a:p>
            <a:pPr algn="ctr"/>
            <a:r>
              <a:rPr lang="pt-BR" dirty="0"/>
              <a:t>CONDICIONANTES</a:t>
            </a:r>
            <a:br>
              <a:rPr lang="pt-BR" dirty="0"/>
            </a:br>
            <a:r>
              <a:rPr lang="pt-BR" sz="2400" dirty="0"/>
              <a:t>(art. 2º, § 1º)</a:t>
            </a:r>
          </a:p>
        </p:txBody>
      </p:sp>
      <p:sp>
        <p:nvSpPr>
          <p:cNvPr id="3" name="Espaço Reservado para Texto 2">
            <a:extLst>
              <a:ext uri="{FF2B5EF4-FFF2-40B4-BE49-F238E27FC236}">
                <a16:creationId xmlns:a16="http://schemas.microsoft.com/office/drawing/2014/main" id="{599AC6D9-756B-48BE-9CE9-9785304E7754}"/>
              </a:ext>
            </a:extLst>
          </p:cNvPr>
          <p:cNvSpPr>
            <a:spLocks noGrp="1"/>
          </p:cNvSpPr>
          <p:nvPr>
            <p:ph type="body" idx="1"/>
          </p:nvPr>
        </p:nvSpPr>
        <p:spPr>
          <a:xfrm>
            <a:off x="1981200" y="1600200"/>
            <a:ext cx="8229600" cy="4997152"/>
          </a:xfrm>
        </p:spPr>
        <p:txBody>
          <a:bodyPr>
            <a:normAutofit fontScale="47500" lnSpcReduction="20000"/>
          </a:bodyPr>
          <a:lstStyle/>
          <a:p>
            <a:pPr algn="just"/>
            <a:r>
              <a:rPr lang="pt-BR" dirty="0">
                <a:solidFill>
                  <a:srgbClr val="000000"/>
                </a:solidFill>
                <a:latin typeface="Calibri" panose="020F0502020204030204" pitchFamily="34" charset="0"/>
                <a:cs typeface="Calibri" panose="020F0502020204030204" pitchFamily="34" charset="0"/>
              </a:rPr>
              <a:t>I </a:t>
            </a:r>
            <a:r>
              <a:rPr lang="pt-BR" dirty="0">
                <a:solidFill>
                  <a:srgbClr val="FF0000"/>
                </a:solidFill>
                <a:latin typeface="Calibri" panose="020F0502020204030204" pitchFamily="34" charset="0"/>
                <a:cs typeface="Calibri" panose="020F0502020204030204" pitchFamily="34" charset="0"/>
              </a:rPr>
              <a:t>- a alienação total ou parcial de participação societária, com ou sem perda do controle, de empresas públicas ou sociedades de economia mista, ou a concessão de serviços e ativos, ou a liquidação ou extinção dessas empresas</a:t>
            </a:r>
            <a:r>
              <a:rPr lang="pt-BR" dirty="0">
                <a:solidFill>
                  <a:srgbClr val="000000"/>
                </a:solidFill>
                <a:latin typeface="Calibri" panose="020F0502020204030204" pitchFamily="34" charset="0"/>
                <a:cs typeface="Calibri" panose="020F0502020204030204" pitchFamily="34" charset="0"/>
              </a:rPr>
              <a:t>, para quitação de passivos com os recursos arrecadados, observado o disposto no </a:t>
            </a:r>
            <a:r>
              <a:rPr lang="pt-BR" dirty="0">
                <a:solidFill>
                  <a:srgbClr val="000000"/>
                </a:solidFill>
                <a:latin typeface="Calibri" panose="020F0502020204030204" pitchFamily="34" charset="0"/>
                <a:cs typeface="Calibri" panose="020F0502020204030204" pitchFamily="34" charset="0"/>
                <a:hlinkClick r:id="rId2"/>
              </a:rPr>
              <a:t>art. 44 da Lei Complementar nº 101, de 4 de maio de 2000</a:t>
            </a:r>
            <a:r>
              <a:rPr lang="pt-BR" dirty="0">
                <a:solidFill>
                  <a:srgbClr val="000000"/>
                </a:solidFill>
                <a:latin typeface="Calibri" panose="020F0502020204030204" pitchFamily="34" charset="0"/>
                <a:cs typeface="Calibri" panose="020F0502020204030204" pitchFamily="34" charset="0"/>
              </a:rPr>
              <a:t>;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II - a adoção pelo Regime Próprio de Previdência Social, no que couber, das regras previdenciárias aplicáveis aos servidores públicos da União;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III </a:t>
            </a:r>
            <a:r>
              <a:rPr lang="pt-BR" dirty="0">
                <a:latin typeface="Calibri" panose="020F0502020204030204" pitchFamily="34" charset="0"/>
                <a:cs typeface="Calibri" panose="020F0502020204030204" pitchFamily="34" charset="0"/>
              </a:rPr>
              <a:t>- a redução de pelo menos 20% (vinte por cento) dos incentivos e benefícios fiscais ou financeiro-fiscais dos quais decorram renúncias de receitas, </a:t>
            </a:r>
            <a:r>
              <a:rPr lang="pt-BR" dirty="0">
                <a:solidFill>
                  <a:srgbClr val="000000"/>
                </a:solidFill>
                <a:latin typeface="Calibri" panose="020F0502020204030204" pitchFamily="34" charset="0"/>
                <a:cs typeface="Calibri" panose="020F0502020204030204" pitchFamily="34" charset="0"/>
              </a:rPr>
              <a:t>observado o § 3º deste artigo;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IV - a revisão dos regimes jurídicos de servidores da administração pública direta, autárquica e fundacional para reduzir benefícios ou vantagens não previstos no regime jurídico único dos servidores públicos da União;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V - a instituição de regras e mecanismos para limitar o crescimento anual das despesas primárias à variação do Índice Nacional de Preços ao Consumidor Amplo (IPCA);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VI - a realização de leilões de pagamento, nos quais será adotado o critério de julgamento por maior desconto, para fins de prioridade na quitação de obrigações inscritas em restos a pagar ou inadimplidas, e a autorização para o pagamento parcelado destas obrigações;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VII - a adoção de gestão financeira centralizada no âmbito do Poder Executivo do ente, cabendo a este estabelecer para a administração direta, indireta e fundacional e empresas estatais dependentes as condições para o recebimento e a movimentação dos recursos financeiros, inclusive a destinação dos saldos não utilizados quando do encerramento do exercício, observadas as restrições a essa centralização estabelecidas em regras e leis federais e em instrumentos contratuais preexistentes;    </a:t>
            </a:r>
            <a:r>
              <a:rPr lang="pt-BR" dirty="0">
                <a:solidFill>
                  <a:srgbClr val="000000"/>
                </a:solidFill>
                <a:latin typeface="Calibri" panose="020F0502020204030204" pitchFamily="34" charset="0"/>
                <a:cs typeface="Calibri" panose="020F0502020204030204" pitchFamily="34" charset="0"/>
                <a:hlinkClick r:id="rId3"/>
              </a:rPr>
              <a:t>(Redação dada pela Lei Complementar nº 178, de 2021)</a:t>
            </a:r>
            <a:endParaRPr lang="pt-BR" dirty="0">
              <a:solidFill>
                <a:srgbClr val="000000"/>
              </a:solidFill>
              <a:latin typeface="Calibri" panose="020F0502020204030204" pitchFamily="34" charset="0"/>
              <a:cs typeface="Calibri" panose="020F0502020204030204" pitchFamily="34" charset="0"/>
            </a:endParaRPr>
          </a:p>
          <a:p>
            <a:pPr algn="just"/>
            <a:r>
              <a:rPr lang="pt-BR" dirty="0">
                <a:solidFill>
                  <a:srgbClr val="000000"/>
                </a:solidFill>
                <a:latin typeface="Calibri" panose="020F0502020204030204" pitchFamily="34" charset="0"/>
                <a:cs typeface="Calibri" panose="020F0502020204030204" pitchFamily="34" charset="0"/>
              </a:rPr>
              <a:t>VIII - a instituição do regime de previdência complementar a que se referem os </a:t>
            </a:r>
            <a:r>
              <a:rPr lang="pt-BR" dirty="0">
                <a:solidFill>
                  <a:srgbClr val="000000"/>
                </a:solidFill>
                <a:latin typeface="Calibri" panose="020F0502020204030204" pitchFamily="34" charset="0"/>
                <a:cs typeface="Calibri" panose="020F0502020204030204" pitchFamily="34" charset="0"/>
                <a:hlinkClick r:id="rId4"/>
              </a:rPr>
              <a:t>§§ 14</a:t>
            </a:r>
            <a:r>
              <a:rPr lang="pt-BR" dirty="0">
                <a:solidFill>
                  <a:srgbClr val="000000"/>
                </a:solidFill>
                <a:latin typeface="Calibri" panose="020F0502020204030204" pitchFamily="34" charset="0"/>
                <a:cs typeface="Calibri" panose="020F0502020204030204" pitchFamily="34" charset="0"/>
              </a:rPr>
              <a:t>, </a:t>
            </a:r>
            <a:r>
              <a:rPr lang="pt-BR" dirty="0">
                <a:solidFill>
                  <a:srgbClr val="000000"/>
                </a:solidFill>
                <a:latin typeface="Calibri" panose="020F0502020204030204" pitchFamily="34" charset="0"/>
                <a:cs typeface="Calibri" panose="020F0502020204030204" pitchFamily="34" charset="0"/>
                <a:hlinkClick r:id="rId5"/>
              </a:rPr>
              <a:t>15 </a:t>
            </a:r>
            <a:r>
              <a:rPr lang="pt-BR" dirty="0">
                <a:solidFill>
                  <a:srgbClr val="000000"/>
                </a:solidFill>
                <a:latin typeface="Calibri" panose="020F0502020204030204" pitchFamily="34" charset="0"/>
                <a:cs typeface="Calibri" panose="020F0502020204030204" pitchFamily="34" charset="0"/>
              </a:rPr>
              <a:t>e </a:t>
            </a:r>
            <a:r>
              <a:rPr lang="pt-BR" dirty="0">
                <a:solidFill>
                  <a:srgbClr val="000000"/>
                </a:solidFill>
                <a:latin typeface="Calibri" panose="020F0502020204030204" pitchFamily="34" charset="0"/>
                <a:cs typeface="Calibri" panose="020F0502020204030204" pitchFamily="34" charset="0"/>
                <a:hlinkClick r:id="rId6"/>
              </a:rPr>
              <a:t>16 do art. 40 da Constituição Federal</a:t>
            </a:r>
            <a:r>
              <a:rPr lang="pt-BR" dirty="0">
                <a:solidFill>
                  <a:srgbClr val="000000"/>
                </a:solidFill>
                <a:latin typeface="Calibri" panose="020F0502020204030204" pitchFamily="34" charset="0"/>
                <a:cs typeface="Calibri" panose="020F0502020204030204" pitchFamily="34" charset="0"/>
              </a:rPr>
              <a:t>.    </a:t>
            </a:r>
            <a:r>
              <a:rPr lang="pt-BR" dirty="0">
                <a:solidFill>
                  <a:srgbClr val="000000"/>
                </a:solidFill>
                <a:latin typeface="Calibri" panose="020F0502020204030204" pitchFamily="34" charset="0"/>
                <a:cs typeface="Calibri" panose="020F0502020204030204" pitchFamily="34" charset="0"/>
                <a:hlinkClick r:id="rId3"/>
              </a:rPr>
              <a:t>(Incluído pela Lei Complementar nº 178, de 2021)</a:t>
            </a:r>
            <a:endParaRPr lang="pt-BR" dirty="0">
              <a:solidFill>
                <a:srgbClr val="000000"/>
              </a:solidFill>
              <a:latin typeface="Calibri" panose="020F0502020204030204" pitchFamily="34" charset="0"/>
              <a:cs typeface="Calibri" panose="020F0502020204030204" pitchFamily="34" charset="0"/>
            </a:endParaRPr>
          </a:p>
          <a:p>
            <a:r>
              <a:rPr lang="pt-BR" sz="2700" dirty="0"/>
              <a:t>(nos §§ 2º a 9º do art. 2º são indicadas exceções aos dispositivos acima).</a:t>
            </a:r>
          </a:p>
        </p:txBody>
      </p:sp>
    </p:spTree>
    <p:extLst>
      <p:ext uri="{BB962C8B-B14F-4D97-AF65-F5344CB8AC3E}">
        <p14:creationId xmlns:p14="http://schemas.microsoft.com/office/powerpoint/2010/main" val="11883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981200" y="274638"/>
            <a:ext cx="8229600" cy="1714202"/>
          </a:xfrm>
          <a:prstGeom prst="rect">
            <a:avLst/>
          </a:prstGeom>
        </p:spPr>
        <p:txBody>
          <a:bodyPr>
            <a:normAutofit/>
          </a:bodyPr>
          <a:lstStyle>
            <a:lvl1pPr defTabSz="859536">
              <a:defRPr sz="3666"/>
            </a:lvl1pPr>
          </a:lstStyle>
          <a:p>
            <a:pPr lvl="0" algn="ctr">
              <a:defRPr sz="1800"/>
            </a:pPr>
            <a:r>
              <a:rPr lang="pt-BR" sz="4800" b="1" dirty="0"/>
              <a:t>O SISTEMA DA DÍVIDA</a:t>
            </a:r>
            <a:br>
              <a:rPr lang="pt-BR" sz="3200" b="1" dirty="0"/>
            </a:br>
            <a:r>
              <a:rPr lang="pt-BR" sz="3200" b="1" dirty="0"/>
              <a:t>O ACORDO COM UNIÃO</a:t>
            </a:r>
            <a:r>
              <a:rPr sz="3200" b="1" dirty="0"/>
              <a:t>  E </a:t>
            </a:r>
            <a:r>
              <a:rPr lang="pt-BR" sz="3200" b="1" dirty="0"/>
              <a:t>A</a:t>
            </a:r>
            <a:r>
              <a:rPr sz="3200" b="1" dirty="0"/>
              <a:t> PERDA DE AUTONOMIA SOBRE A GESTÃO DO ESTADO</a:t>
            </a:r>
          </a:p>
        </p:txBody>
      </p:sp>
      <p:sp>
        <p:nvSpPr>
          <p:cNvPr id="119" name="Shape 119"/>
          <p:cNvSpPr>
            <a:spLocks noGrp="1"/>
          </p:cNvSpPr>
          <p:nvPr>
            <p:ph type="body" idx="1"/>
          </p:nvPr>
        </p:nvSpPr>
        <p:spPr>
          <a:xfrm>
            <a:off x="1991545" y="2579855"/>
            <a:ext cx="8219255" cy="2664297"/>
          </a:xfrm>
          <a:prstGeom prst="rect">
            <a:avLst/>
          </a:prstGeom>
        </p:spPr>
        <p:txBody>
          <a:bodyPr>
            <a:noAutofit/>
          </a:bodyPr>
          <a:lstStyle>
            <a:lvl1pPr algn="just">
              <a:lnSpc>
                <a:spcPct val="90000"/>
              </a:lnSpc>
              <a:spcBef>
                <a:spcPts val="600"/>
              </a:spcBef>
              <a:defRPr sz="2900"/>
            </a:lvl1pPr>
          </a:lstStyle>
          <a:p>
            <a:pPr lvl="0">
              <a:defRPr sz="1800"/>
            </a:pPr>
            <a:r>
              <a:rPr sz="2800" dirty="0" err="1"/>
              <a:t>Trabalho</a:t>
            </a:r>
            <a:r>
              <a:rPr sz="2800" dirty="0"/>
              <a:t> </a:t>
            </a:r>
            <a:r>
              <a:rPr sz="2800" dirty="0" err="1"/>
              <a:t>efetuado</a:t>
            </a:r>
            <a:r>
              <a:rPr sz="2800" dirty="0"/>
              <a:t> </a:t>
            </a:r>
            <a:r>
              <a:rPr sz="2800" dirty="0" err="1"/>
              <a:t>em</a:t>
            </a:r>
            <a:r>
              <a:rPr sz="2800" dirty="0"/>
              <a:t> 1999 (</a:t>
            </a:r>
            <a:r>
              <a:rPr sz="2800" dirty="0" err="1"/>
              <a:t>Expediente</a:t>
            </a:r>
            <a:r>
              <a:rPr sz="2800" dirty="0"/>
              <a:t> n° 5671/99-0), </a:t>
            </a:r>
            <a:r>
              <a:rPr sz="2800" dirty="0" err="1"/>
              <a:t>sobre</a:t>
            </a:r>
            <a:r>
              <a:rPr sz="2800" dirty="0"/>
              <a:t> o </a:t>
            </a:r>
            <a:r>
              <a:rPr sz="2800" dirty="0" err="1"/>
              <a:t>contrato</a:t>
            </a:r>
            <a:r>
              <a:rPr sz="2800" dirty="0"/>
              <a:t> da </a:t>
            </a:r>
            <a:r>
              <a:rPr sz="2800" dirty="0" err="1"/>
              <a:t>dívida</a:t>
            </a:r>
            <a:r>
              <a:rPr sz="2800" dirty="0"/>
              <a:t> com a </a:t>
            </a:r>
            <a:r>
              <a:rPr sz="2800" dirty="0" err="1"/>
              <a:t>União</a:t>
            </a:r>
            <a:r>
              <a:rPr sz="2800" dirty="0"/>
              <a:t>, </a:t>
            </a:r>
            <a:r>
              <a:rPr sz="2800" dirty="0" err="1"/>
              <a:t>os</a:t>
            </a:r>
            <a:r>
              <a:rPr sz="2800" dirty="0"/>
              <a:t> </a:t>
            </a:r>
            <a:r>
              <a:rPr sz="2800" dirty="0" err="1"/>
              <a:t>Auditores</a:t>
            </a:r>
            <a:r>
              <a:rPr sz="2800" dirty="0"/>
              <a:t> do TCE/RS </a:t>
            </a:r>
            <a:r>
              <a:rPr sz="2800" dirty="0" err="1"/>
              <a:t>afirmaram</a:t>
            </a:r>
            <a:r>
              <a:rPr sz="2800" dirty="0"/>
              <a:t> que “</a:t>
            </a:r>
            <a:r>
              <a:rPr sz="2800" b="1" dirty="0">
                <a:solidFill>
                  <a:srgbClr val="FF0000"/>
                </a:solidFill>
              </a:rPr>
              <a:t>o </a:t>
            </a:r>
            <a:r>
              <a:rPr sz="2800" b="1" dirty="0" err="1">
                <a:solidFill>
                  <a:srgbClr val="FF0000"/>
                </a:solidFill>
              </a:rPr>
              <a:t>contrato</a:t>
            </a:r>
            <a:r>
              <a:rPr sz="2800" b="1" dirty="0">
                <a:solidFill>
                  <a:srgbClr val="FF0000"/>
                </a:solidFill>
              </a:rPr>
              <a:t> de </a:t>
            </a:r>
            <a:r>
              <a:rPr lang="pt-BR" sz="2800" b="1" dirty="0">
                <a:solidFill>
                  <a:srgbClr val="FF0000"/>
                </a:solidFill>
              </a:rPr>
              <a:t>r</a:t>
            </a:r>
            <a:r>
              <a:rPr sz="2800" b="1" dirty="0" err="1">
                <a:solidFill>
                  <a:srgbClr val="FF0000"/>
                </a:solidFill>
              </a:rPr>
              <a:t>efinanciamento</a:t>
            </a:r>
            <a:r>
              <a:rPr sz="2800" b="1" dirty="0">
                <a:solidFill>
                  <a:srgbClr val="FF0000"/>
                </a:solidFill>
              </a:rPr>
              <a:t> </a:t>
            </a:r>
            <a:r>
              <a:rPr sz="2800" b="1" dirty="0" err="1">
                <a:solidFill>
                  <a:srgbClr val="FF0000"/>
                </a:solidFill>
              </a:rPr>
              <a:t>retira</a:t>
            </a:r>
            <a:r>
              <a:rPr sz="2800" b="1" dirty="0">
                <a:solidFill>
                  <a:srgbClr val="FF0000"/>
                </a:solidFill>
              </a:rPr>
              <a:t> do Estado a </a:t>
            </a:r>
            <a:r>
              <a:rPr sz="2800" b="1" dirty="0" err="1">
                <a:solidFill>
                  <a:srgbClr val="FF0000"/>
                </a:solidFill>
              </a:rPr>
              <a:t>autonomia</a:t>
            </a:r>
            <a:r>
              <a:rPr sz="2800" b="1" dirty="0">
                <a:solidFill>
                  <a:srgbClr val="FF0000"/>
                </a:solidFill>
              </a:rPr>
              <a:t> </a:t>
            </a:r>
            <a:r>
              <a:rPr sz="2800" b="1" dirty="0" err="1">
                <a:solidFill>
                  <a:srgbClr val="FF0000"/>
                </a:solidFill>
              </a:rPr>
              <a:t>financeira</a:t>
            </a:r>
            <a:r>
              <a:rPr sz="2800" b="1" dirty="0">
                <a:solidFill>
                  <a:srgbClr val="FF0000"/>
                </a:solidFill>
              </a:rPr>
              <a:t> e </a:t>
            </a:r>
            <a:r>
              <a:rPr sz="2800" b="1" dirty="0" err="1">
                <a:solidFill>
                  <a:srgbClr val="FF0000"/>
                </a:solidFill>
              </a:rPr>
              <a:t>administrativa</a:t>
            </a:r>
            <a:r>
              <a:rPr sz="2800" b="1" dirty="0">
                <a:solidFill>
                  <a:srgbClr val="FF0000"/>
                </a:solidFill>
              </a:rPr>
              <a:t> </a:t>
            </a:r>
            <a:r>
              <a:rPr sz="2800" b="1" dirty="0" err="1">
                <a:solidFill>
                  <a:srgbClr val="FF0000"/>
                </a:solidFill>
              </a:rPr>
              <a:t>prevista</a:t>
            </a:r>
            <a:r>
              <a:rPr sz="2800" b="1" dirty="0">
                <a:solidFill>
                  <a:srgbClr val="FF0000"/>
                </a:solidFill>
              </a:rPr>
              <a:t> </a:t>
            </a:r>
            <a:r>
              <a:rPr sz="2800" b="1" dirty="0" err="1">
                <a:solidFill>
                  <a:srgbClr val="FF0000"/>
                </a:solidFill>
              </a:rPr>
              <a:t>na</a:t>
            </a:r>
            <a:r>
              <a:rPr sz="2800" b="1" dirty="0">
                <a:solidFill>
                  <a:srgbClr val="FF0000"/>
                </a:solidFill>
              </a:rPr>
              <a:t> </a:t>
            </a:r>
            <a:r>
              <a:rPr sz="2800" b="1" dirty="0" err="1">
                <a:solidFill>
                  <a:srgbClr val="FF0000"/>
                </a:solidFill>
              </a:rPr>
              <a:t>Constituição</a:t>
            </a:r>
            <a:r>
              <a:rPr sz="2800" b="1" dirty="0">
                <a:solidFill>
                  <a:srgbClr val="FF0000"/>
                </a:solidFill>
              </a:rPr>
              <a:t> Federal</a:t>
            </a:r>
            <a:r>
              <a:rPr sz="2800" dirty="0"/>
              <a:t>." (</a:t>
            </a:r>
            <a:r>
              <a:rPr sz="2800" dirty="0" err="1"/>
              <a:t>fI</a:t>
            </a:r>
            <a:r>
              <a:rPr sz="2800" dirty="0"/>
              <a:t>. 27) E o </a:t>
            </a:r>
            <a:r>
              <a:rPr sz="2800" dirty="0" err="1"/>
              <a:t>faz</a:t>
            </a:r>
            <a:r>
              <a:rPr lang="pt-BR" sz="2800" dirty="0"/>
              <a:t>ia</a:t>
            </a:r>
            <a:r>
              <a:rPr sz="2800" dirty="0"/>
              <a:t> por </a:t>
            </a:r>
            <a:r>
              <a:rPr sz="2800" dirty="0" err="1"/>
              <a:t>conta</a:t>
            </a:r>
            <a:r>
              <a:rPr sz="2800" dirty="0"/>
              <a:t> dos PAFs (</a:t>
            </a:r>
            <a:r>
              <a:rPr sz="2800" dirty="0" err="1"/>
              <a:t>Programas</a:t>
            </a:r>
            <a:r>
              <a:rPr sz="2800" dirty="0"/>
              <a:t> de </a:t>
            </a:r>
            <a:r>
              <a:rPr sz="2800" dirty="0" err="1"/>
              <a:t>Reestruturação</a:t>
            </a:r>
            <a:r>
              <a:rPr sz="2800" dirty="0"/>
              <a:t> e </a:t>
            </a:r>
            <a:r>
              <a:rPr sz="2800" dirty="0" err="1"/>
              <a:t>Ajuste</a:t>
            </a:r>
            <a:r>
              <a:rPr sz="2800" dirty="0"/>
              <a:t> Fiscal) e da </a:t>
            </a:r>
            <a:r>
              <a:rPr sz="2800" dirty="0" err="1"/>
              <a:t>restrição</a:t>
            </a:r>
            <a:r>
              <a:rPr sz="2800" dirty="0"/>
              <a:t> </a:t>
            </a:r>
            <a:r>
              <a:rPr sz="2800" dirty="0" err="1"/>
              <a:t>financeira</a:t>
            </a:r>
            <a:r>
              <a:rPr sz="2800" dirty="0"/>
              <a:t> </a:t>
            </a:r>
            <a:r>
              <a:rPr sz="2800" dirty="0" err="1"/>
              <a:t>decorrente</a:t>
            </a:r>
            <a:r>
              <a:rPr sz="2800" dirty="0"/>
              <a:t> do </a:t>
            </a:r>
            <a:r>
              <a:rPr sz="2800" dirty="0" err="1"/>
              <a:t>acordo</a:t>
            </a:r>
            <a:r>
              <a:rPr sz="2800" dirty="0"/>
              <a:t> </a:t>
            </a:r>
            <a:r>
              <a:rPr sz="2800" dirty="0" err="1"/>
              <a:t>draconiano</a:t>
            </a:r>
            <a:r>
              <a:rPr sz="2800" dirty="0"/>
              <a:t> </a:t>
            </a:r>
            <a:r>
              <a:rPr sz="2800" dirty="0" err="1"/>
              <a:t>firmado</a:t>
            </a:r>
            <a:r>
              <a:rPr sz="2800" dirty="0"/>
              <a:t> com </a:t>
            </a:r>
            <a:r>
              <a:rPr sz="2800" dirty="0" err="1"/>
              <a:t>os</a:t>
            </a:r>
            <a:r>
              <a:rPr sz="2800" dirty="0"/>
              <a:t> </a:t>
            </a:r>
            <a:r>
              <a:rPr sz="2800" dirty="0" err="1"/>
              <a:t>Estados</a:t>
            </a:r>
            <a:r>
              <a:rPr sz="28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425F9-F694-4BDD-BA4C-531AC69FF0E2}"/>
              </a:ext>
            </a:extLst>
          </p:cNvPr>
          <p:cNvSpPr>
            <a:spLocks noGrp="1"/>
          </p:cNvSpPr>
          <p:nvPr>
            <p:ph type="title"/>
          </p:nvPr>
        </p:nvSpPr>
        <p:spPr>
          <a:xfrm>
            <a:off x="1981200" y="92077"/>
            <a:ext cx="8229600" cy="744636"/>
          </a:xfrm>
        </p:spPr>
        <p:txBody>
          <a:bodyPr>
            <a:normAutofit/>
          </a:bodyPr>
          <a:lstStyle/>
          <a:p>
            <a:r>
              <a:rPr lang="pt-BR" sz="3200" dirty="0"/>
              <a:t>FINANCIAMENTOS AUTORIZADOS NO RRF</a:t>
            </a:r>
          </a:p>
        </p:txBody>
      </p:sp>
      <p:sp>
        <p:nvSpPr>
          <p:cNvPr id="3" name="Espaço Reservado para Texto 2">
            <a:extLst>
              <a:ext uri="{FF2B5EF4-FFF2-40B4-BE49-F238E27FC236}">
                <a16:creationId xmlns:a16="http://schemas.microsoft.com/office/drawing/2014/main" id="{5D7F593C-6838-4FEC-892B-E151E3CB2A13}"/>
              </a:ext>
            </a:extLst>
          </p:cNvPr>
          <p:cNvSpPr>
            <a:spLocks noGrp="1"/>
          </p:cNvSpPr>
          <p:nvPr>
            <p:ph type="body" idx="1"/>
          </p:nvPr>
        </p:nvSpPr>
        <p:spPr>
          <a:xfrm>
            <a:off x="1990069" y="1124744"/>
            <a:ext cx="8229600" cy="5533508"/>
          </a:xfrm>
        </p:spPr>
        <p:txBody>
          <a:bodyPr>
            <a:normAutofit fontScale="70000" lnSpcReduction="20000"/>
          </a:bodyPr>
          <a:lstStyle/>
          <a:p>
            <a:r>
              <a:rPr lang="pt-BR" dirty="0"/>
              <a:t>Art. 11. Enquanto vigorar o Regime de Recuperação Fiscal, poderão ser contratadas operações de crédito para as seguintes finalidades: </a:t>
            </a:r>
          </a:p>
          <a:p>
            <a:r>
              <a:rPr lang="pt-BR" dirty="0"/>
              <a:t>I - financiamento de programa de desligamento voluntário de pessoal; </a:t>
            </a:r>
          </a:p>
          <a:p>
            <a:r>
              <a:rPr lang="pt-BR" dirty="0"/>
              <a:t>II - financiamento de auditoria do sistema de processamento da folha de pagamento de ativos e inativos; </a:t>
            </a:r>
          </a:p>
          <a:p>
            <a:r>
              <a:rPr lang="pt-BR" dirty="0"/>
              <a:t>III - financiamento dos leilões de que trata o inciso VI do § 1º do art. 2º; (Redação dada pela Lei Complementar nº 178, de 2021) </a:t>
            </a:r>
          </a:p>
          <a:p>
            <a:r>
              <a:rPr lang="pt-BR" dirty="0"/>
              <a:t>IV - reestruturação de dívidas ou pagamento de passivos, observado o disposto no inciso X do art. 167 da Constituição Federal; (Redação dada pela Lei Complementar nº 178, de 2021) - </a:t>
            </a:r>
            <a:r>
              <a:rPr lang="pt-BR" b="1" dirty="0"/>
              <a:t>O inc. X veda concessão de empréstimo para pagamento de despesa com pessoal</a:t>
            </a:r>
            <a:r>
              <a:rPr lang="pt-BR" dirty="0"/>
              <a:t>.</a:t>
            </a:r>
          </a:p>
          <a:p>
            <a:r>
              <a:rPr lang="pt-BR" dirty="0"/>
              <a:t>V - modernização da administração fazendária e, no âmbito de programa proposto pelo Poder Executivo federal, da gestão fiscal, financeira e patrimonial; (Redação dada pela Lei Complementar nº 178, de 2021) </a:t>
            </a:r>
          </a:p>
          <a:p>
            <a:r>
              <a:rPr lang="pt-BR" dirty="0"/>
              <a:t>VI - antecipação de receita da alienação total da participação societária em empresas públicas ou sociedades de economia mista de que trata o inciso I do § 1º do art. 2º. (Redação dada pela Lei Complementar nº 178, de 2021)</a:t>
            </a:r>
          </a:p>
          <a:p>
            <a:r>
              <a:rPr lang="pt-BR" strike="sngStrike" dirty="0">
                <a:solidFill>
                  <a:srgbClr val="FF0000"/>
                </a:solidFill>
              </a:rPr>
              <a:t>VII - demais finalidades previstas no Plano de Recuperação. </a:t>
            </a:r>
            <a:r>
              <a:rPr lang="pt-BR" dirty="0">
                <a:solidFill>
                  <a:srgbClr val="FF0000"/>
                </a:solidFill>
              </a:rPr>
              <a:t>(Revogado pela Lei Complementar nº 178, de 2021)</a:t>
            </a:r>
          </a:p>
        </p:txBody>
      </p:sp>
    </p:spTree>
    <p:extLst>
      <p:ext uri="{BB962C8B-B14F-4D97-AF65-F5344CB8AC3E}">
        <p14:creationId xmlns:p14="http://schemas.microsoft.com/office/powerpoint/2010/main" val="266288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991543" y="620688"/>
            <a:ext cx="8404207" cy="5257800"/>
          </a:xfrm>
        </p:spPr>
        <p:txBody>
          <a:bodyPr>
            <a:normAutofit fontScale="92500" lnSpcReduction="10000"/>
          </a:bodyPr>
          <a:lstStyle/>
          <a:p>
            <a:pPr algn="ctr"/>
            <a:r>
              <a:rPr lang="pt-BR" sz="3500" b="1" dirty="0"/>
              <a:t>Criação do Conselho de Supervisão do RRF:</a:t>
            </a:r>
          </a:p>
          <a:p>
            <a:pPr marL="0" indent="0">
              <a:buNone/>
            </a:pPr>
            <a:r>
              <a:rPr lang="pt-BR" dirty="0"/>
              <a:t>Verdadeira tríade interventora (poderes instituídos nos </a:t>
            </a:r>
            <a:r>
              <a:rPr lang="pt-BR" dirty="0" err="1"/>
              <a:t>arts</a:t>
            </a:r>
            <a:r>
              <a:rPr lang="pt-BR" dirty="0"/>
              <a:t>. 6º a 7º-D) que está vinculada hierarquicamente ao Ministério da Economia (art. 26, §1º, Dec. Fed. nº 10.681/21)</a:t>
            </a:r>
          </a:p>
          <a:p>
            <a:pPr marL="0" indent="0">
              <a:buNone/>
            </a:pPr>
            <a:r>
              <a:rPr lang="pt-BR" dirty="0"/>
              <a:t>Os membros do Conselho receberão “senhas e demais instrumentos de acesso aos sistemas de execução e controle fiscal com o nível máximo de acesso para realização de consultas” (art. 27, I, d, Dec. Fed. nº 10.681/21)</a:t>
            </a:r>
          </a:p>
          <a:p>
            <a:pPr marL="0" indent="0">
              <a:buNone/>
            </a:pPr>
            <a:endParaRPr lang="pt-BR" dirty="0"/>
          </a:p>
          <a:p>
            <a:r>
              <a:rPr lang="pt-BR" dirty="0"/>
              <a:t>DIVERSAS ALTERAÇÕES NA LEI DE RESPONSABILIDADE FISCAL QUE AMPLIAM AS LIMITAÇÕES DAS DESPESAS COM PESSOAL E, CONSEQUENTEMENTE, UMA PRESTAÇÃO ADEQUADA DOS SERVIÇOS PÚBLICOS EM UM MOMENTO DE PANDEMIA.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403B2-1696-94DA-2C8A-2B3C2ADE7CBD}"/>
              </a:ext>
            </a:extLst>
          </p:cNvPr>
          <p:cNvSpPr>
            <a:spLocks noGrp="1"/>
          </p:cNvSpPr>
          <p:nvPr>
            <p:ph type="title"/>
          </p:nvPr>
        </p:nvSpPr>
        <p:spPr/>
        <p:txBody>
          <a:bodyPr/>
          <a:lstStyle/>
          <a:p>
            <a:pPr algn="ctr"/>
            <a:r>
              <a:rPr lang="pt-BR" b="1" dirty="0"/>
              <a:t>ATUALIZAÇÃO DO PLANO</a:t>
            </a:r>
          </a:p>
        </p:txBody>
      </p:sp>
      <p:sp>
        <p:nvSpPr>
          <p:cNvPr id="3" name="Espaço Reservado para Conteúdo 2">
            <a:extLst>
              <a:ext uri="{FF2B5EF4-FFF2-40B4-BE49-F238E27FC236}">
                <a16:creationId xmlns:a16="http://schemas.microsoft.com/office/drawing/2014/main" id="{017AA60F-080C-6E57-AA4F-02AD7F3792AA}"/>
              </a:ext>
            </a:extLst>
          </p:cNvPr>
          <p:cNvSpPr>
            <a:spLocks noGrp="1"/>
          </p:cNvSpPr>
          <p:nvPr>
            <p:ph idx="1"/>
          </p:nvPr>
        </p:nvSpPr>
        <p:spPr>
          <a:xfrm>
            <a:off x="838200" y="1562470"/>
            <a:ext cx="10515600" cy="4614493"/>
          </a:xfrm>
        </p:spPr>
        <p:txBody>
          <a:bodyPr>
            <a:normAutofit fontScale="85000" lnSpcReduction="20000"/>
          </a:bodyPr>
          <a:lstStyle/>
          <a:p>
            <a:r>
              <a:rPr lang="pt-BR" dirty="0"/>
              <a:t>O PRF deverá ser </a:t>
            </a:r>
            <a:r>
              <a:rPr lang="pt-BR" b="1" dirty="0"/>
              <a:t>atualizado</a:t>
            </a:r>
            <a:r>
              <a:rPr lang="pt-BR" dirty="0"/>
              <a:t> a cada dois anos (art. 37, II, DF 10861/21), </a:t>
            </a:r>
            <a:r>
              <a:rPr lang="pt-BR" b="1" dirty="0"/>
              <a:t>mediante parecer prévio do Conselho de Supervisão </a:t>
            </a:r>
            <a:r>
              <a:rPr lang="pt-BR" dirty="0"/>
              <a:t>(art. 38, caput, DF 10861/21), com alterações a que se referem os incisos II a V do caput do art. 5º, quais sejam:</a:t>
            </a:r>
          </a:p>
          <a:p>
            <a:r>
              <a:rPr lang="pt-BR" dirty="0"/>
              <a:t>II - projeções financeiras para o exercício corrente e para os exercícios subsequentes, considerados os efeitos da adesão ao Regime sobre as finanças do Estado; </a:t>
            </a:r>
          </a:p>
          <a:p>
            <a:r>
              <a:rPr lang="pt-BR" dirty="0"/>
              <a:t>III - detalhamento das medidas de ajuste que serão adotadas durante a vigência do Regime de Recuperação Fiscal, dos impactos esperados e dos prazos para a adoção das referidas medidas;</a:t>
            </a:r>
          </a:p>
          <a:p>
            <a:r>
              <a:rPr lang="pt-BR" dirty="0"/>
              <a:t>IV - ressalvas às vedações previstas no art. 8º da Lei Complementar nº 159, de 2017, e definição de impacto financeiro considerado irrelevante para fins de aplicação do disposto no § 6º do referido artigo; </a:t>
            </a:r>
          </a:p>
          <a:p>
            <a:r>
              <a:rPr lang="pt-BR" dirty="0"/>
              <a:t>V - metas, compromissos e hipóteses de encerramento do Regime de Recuperação Fiscal.</a:t>
            </a:r>
          </a:p>
        </p:txBody>
      </p:sp>
    </p:spTree>
    <p:extLst>
      <p:ext uri="{BB962C8B-B14F-4D97-AF65-F5344CB8AC3E}">
        <p14:creationId xmlns:p14="http://schemas.microsoft.com/office/powerpoint/2010/main" val="51960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5A02BEF-3F1D-4F9E-88F3-FC2AA95D97C0}"/>
              </a:ext>
            </a:extLst>
          </p:cNvPr>
          <p:cNvSpPr>
            <a:spLocks noGrp="1"/>
          </p:cNvSpPr>
          <p:nvPr>
            <p:ph idx="1"/>
          </p:nvPr>
        </p:nvSpPr>
        <p:spPr>
          <a:xfrm>
            <a:off x="838200" y="733778"/>
            <a:ext cx="10515600" cy="5443185"/>
          </a:xfrm>
        </p:spPr>
        <p:txBody>
          <a:bodyPr>
            <a:normAutofit fontScale="85000" lnSpcReduction="10000"/>
          </a:bodyPr>
          <a:lstStyle/>
          <a:p>
            <a:pPr algn="ctr">
              <a:spcAft>
                <a:spcPts val="750"/>
              </a:spcAft>
            </a:pPr>
            <a:r>
              <a:rPr lang="pt-BR" b="1" cap="all" dirty="0">
                <a:solidFill>
                  <a:srgbClr val="333333"/>
                </a:solidFill>
                <a:effectLst/>
                <a:latin typeface="Arial" panose="020B0604020202020204" pitchFamily="34" charset="0"/>
                <a:ea typeface="Times New Roman" panose="02020603050405020304" pitchFamily="18" charset="0"/>
              </a:rPr>
              <a:t>LEI COMPLEMENTAR Nº 206, DE 16 DE MAIO DE 2024</a:t>
            </a:r>
            <a:endParaRPr lang="pt-BR" dirty="0">
              <a:effectLst/>
              <a:latin typeface="Times New Roman" panose="02020603050405020304" pitchFamily="18" charset="0"/>
              <a:ea typeface="Times New Roman" panose="02020603050405020304" pitchFamily="18" charset="0"/>
            </a:endParaRPr>
          </a:p>
          <a:p>
            <a:r>
              <a:rPr lang="pt-BR" sz="1800" b="1" i="1" dirty="0">
                <a:solidFill>
                  <a:srgbClr val="333333"/>
                </a:solidFill>
                <a:effectLst/>
                <a:latin typeface="Arial" panose="020B0604020202020204" pitchFamily="34" charset="0"/>
                <a:ea typeface="Calibri" panose="020F0502020204030204" pitchFamily="34" charset="0"/>
              </a:rPr>
              <a:t>Autoriza a União a postergar o pagamento da dívida de entes federativos afetados por calamidade pública reconhecida pelo Congresso Nacional, mediante proposta do Poder Executivo federal, e a reduzir a taxa de juros dos contratos de dívida dos referidos entes com a União</a:t>
            </a:r>
          </a:p>
          <a:p>
            <a:r>
              <a:rPr lang="pt-BR" sz="1800" dirty="0">
                <a:solidFill>
                  <a:srgbClr val="333333"/>
                </a:solidFill>
                <a:effectLst/>
                <a:latin typeface="Lucida Sans Unicode" panose="020B0602030504020204" pitchFamily="34" charset="0"/>
                <a:ea typeface="Times New Roman" panose="02020603050405020304" pitchFamily="18" charset="0"/>
              </a:rPr>
              <a:t>Na ocorrência de eventos climáticos extremos (...) é a União autorizada a postergar, parcial ou integralmente, os pagamentos devidos, incluídos o principal e o serviço da dívida, das parcelas vincendas com a União dos entes federativos afetados pela calamidade pública, e a reduzir a 0% (zero por cento), nos contratos de dívida (...), a taxa de juros (...) pelo período de até 36 (trinta e seis) meses, nos termos estabelecidos em ato do Poder Executivo federal.</a:t>
            </a:r>
          </a:p>
          <a:p>
            <a:r>
              <a:rPr lang="pt-BR" sz="1800" dirty="0">
                <a:solidFill>
                  <a:srgbClr val="333333"/>
                </a:solidFill>
                <a:effectLst/>
                <a:latin typeface="Lucida Sans Unicode" panose="020B0602030504020204" pitchFamily="34" charset="0"/>
                <a:ea typeface="Calibri" panose="020F0502020204030204" pitchFamily="34" charset="0"/>
              </a:rPr>
              <a:t>Os valores equivalentes aos montantes postergados em decorrência do disposto no </a:t>
            </a:r>
            <a:r>
              <a:rPr lang="pt-BR" sz="1800" b="1" dirty="0">
                <a:solidFill>
                  <a:srgbClr val="333333"/>
                </a:solidFill>
                <a:effectLst/>
                <a:latin typeface="Lucida Sans Unicode" panose="020B0602030504020204" pitchFamily="34" charset="0"/>
                <a:ea typeface="Calibri" panose="020F0502020204030204" pitchFamily="34" charset="0"/>
              </a:rPr>
              <a:t>caput</a:t>
            </a:r>
            <a:r>
              <a:rPr lang="pt-BR" sz="1800" dirty="0">
                <a:solidFill>
                  <a:srgbClr val="333333"/>
                </a:solidFill>
                <a:effectLst/>
                <a:latin typeface="Lucida Sans Unicode" panose="020B0602030504020204" pitchFamily="34" charset="0"/>
                <a:ea typeface="Calibri" panose="020F0502020204030204" pitchFamily="34" charset="0"/>
              </a:rPr>
              <a:t> deste artigo, (...), deverão ser direcionados integralmente a plano de investimentos em ações de enfrentamento e mitigação dos danos decorrentes da calamidade pública e de suas consequências sociais e econômicas, por meio de fundo público específico a ser criado no âmbito do ente federativo.</a:t>
            </a:r>
          </a:p>
          <a:p>
            <a:r>
              <a:rPr lang="pt-BR" sz="1800" dirty="0">
                <a:solidFill>
                  <a:srgbClr val="333333"/>
                </a:solidFill>
                <a:effectLst/>
                <a:latin typeface="Lucida Sans Unicode" panose="020B0602030504020204" pitchFamily="34" charset="0"/>
                <a:ea typeface="Times New Roman" panose="02020603050405020304" pitchFamily="18" charset="0"/>
              </a:rPr>
              <a:t>Os valores cujos pagamentos tenham sido suspensos em decorrência da aplicação do disposto neste artigo serão apartados e posteriormente incorporados ao saldo devedor ao final do período a que se refere o </a:t>
            </a:r>
            <a:r>
              <a:rPr lang="pt-BR" sz="1800" b="1" dirty="0">
                <a:solidFill>
                  <a:srgbClr val="333333"/>
                </a:solidFill>
                <a:effectLst/>
                <a:latin typeface="Lucida Sans Unicode" panose="020B0602030504020204" pitchFamily="34" charset="0"/>
                <a:ea typeface="Times New Roman" panose="02020603050405020304" pitchFamily="18" charset="0"/>
              </a:rPr>
              <a:t>caput</a:t>
            </a:r>
            <a:r>
              <a:rPr lang="pt-BR" sz="1800" dirty="0">
                <a:solidFill>
                  <a:srgbClr val="333333"/>
                </a:solidFill>
                <a:effectLst/>
                <a:latin typeface="Lucida Sans Unicode" panose="020B0602030504020204" pitchFamily="34" charset="0"/>
                <a:ea typeface="Times New Roman" panose="02020603050405020304" pitchFamily="18" charset="0"/>
              </a:rPr>
              <a:t>, devidamente atualizados pelos encargos financeiros contratuais de adimplência, com substituição das taxas de juros originais por aquela prevista no </a:t>
            </a:r>
            <a:r>
              <a:rPr lang="pt-BR" sz="1800" b="1" dirty="0">
                <a:solidFill>
                  <a:srgbClr val="333333"/>
                </a:solidFill>
                <a:effectLst/>
                <a:latin typeface="Lucida Sans Unicode" panose="020B0602030504020204" pitchFamily="34" charset="0"/>
                <a:ea typeface="Times New Roman" panose="02020603050405020304" pitchFamily="18" charset="0"/>
              </a:rPr>
              <a:t>caput</a:t>
            </a:r>
            <a:r>
              <a:rPr lang="pt-BR" sz="1800" dirty="0">
                <a:solidFill>
                  <a:srgbClr val="333333"/>
                </a:solidFill>
                <a:effectLst/>
                <a:latin typeface="Lucida Sans Unicode" panose="020B0602030504020204" pitchFamily="34" charset="0"/>
                <a:ea typeface="Times New Roman" panose="02020603050405020304" pitchFamily="18" charset="0"/>
              </a:rPr>
              <a:t>, pelo período a que se refere o </a:t>
            </a:r>
            <a:r>
              <a:rPr lang="pt-BR" sz="1800" b="1" dirty="0">
                <a:solidFill>
                  <a:srgbClr val="333333"/>
                </a:solidFill>
                <a:effectLst/>
                <a:latin typeface="Lucida Sans Unicode" panose="020B0602030504020204" pitchFamily="34" charset="0"/>
                <a:ea typeface="Times New Roman" panose="02020603050405020304" pitchFamily="18" charset="0"/>
              </a:rPr>
              <a:t>caput</a:t>
            </a:r>
            <a:r>
              <a:rPr lang="pt-BR" sz="1800" dirty="0">
                <a:solidFill>
                  <a:srgbClr val="333333"/>
                </a:solidFill>
                <a:effectLst/>
                <a:latin typeface="Lucida Sans Unicode" panose="020B0602030504020204" pitchFamily="34" charset="0"/>
                <a:ea typeface="Times New Roman" panose="02020603050405020304" pitchFamily="18" charset="0"/>
              </a:rPr>
              <a:t> deste artigo, para pagamento pelo prazo remanescente de amortização dos contratos.</a:t>
            </a:r>
            <a:endParaRPr lang="pt-BR" sz="1800" dirty="0">
              <a:effectLst/>
              <a:latin typeface="Times New Roman" panose="02020603050405020304" pitchFamily="18" charset="0"/>
              <a:ea typeface="Times New Roman" panose="02020603050405020304" pitchFamily="18" charset="0"/>
            </a:endParaRPr>
          </a:p>
          <a:p>
            <a:r>
              <a:rPr lang="pt-BR" dirty="0">
                <a:solidFill>
                  <a:srgbClr val="FF0000"/>
                </a:solidFill>
              </a:rPr>
              <a:t>Não há recurso novo para compor o fundo de reconstrução</a:t>
            </a:r>
            <a:r>
              <a:rPr lang="pt-BR" dirty="0"/>
              <a:t>. Trata-se de valor que sairá da arrecadação do Estado e será aportado ao mesmo. Sendo que ao final do período o montante do principal não pago passa a se somar ao saldo devedor, corrigido pelo IPCA do período.</a:t>
            </a:r>
          </a:p>
        </p:txBody>
      </p:sp>
    </p:spTree>
    <p:extLst>
      <p:ext uri="{BB962C8B-B14F-4D97-AF65-F5344CB8AC3E}">
        <p14:creationId xmlns:p14="http://schemas.microsoft.com/office/powerpoint/2010/main" val="90549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1981200" y="260647"/>
            <a:ext cx="8229600" cy="1426172"/>
          </a:xfrm>
          <a:prstGeom prst="rect">
            <a:avLst/>
          </a:prstGeom>
        </p:spPr>
        <p:txBody>
          <a:bodyPr>
            <a:normAutofit/>
          </a:bodyPr>
          <a:lstStyle>
            <a:lvl1pPr defTabSz="832104">
              <a:defRPr sz="2912"/>
            </a:lvl1pPr>
          </a:lstStyle>
          <a:p>
            <a:pPr lvl="0" algn="ctr">
              <a:defRPr sz="1800"/>
            </a:pPr>
            <a:r>
              <a:rPr sz="3200" b="1" dirty="0"/>
              <a:t>SOMOS</a:t>
            </a:r>
            <a:r>
              <a:rPr lang="pt-BR" sz="3200" b="1" dirty="0"/>
              <a:t> UM DOS</a:t>
            </a:r>
            <a:r>
              <a:rPr sz="3200" b="1" dirty="0"/>
              <a:t> ESTADO</a:t>
            </a:r>
            <a:r>
              <a:rPr lang="pt-BR" sz="3200" b="1" dirty="0"/>
              <a:t>S</a:t>
            </a:r>
            <a:r>
              <a:rPr sz="3200" b="1" dirty="0"/>
              <a:t> MAIS ENDIVIDADO</a:t>
            </a:r>
            <a:r>
              <a:rPr lang="pt-BR" sz="3200" b="1" dirty="0"/>
              <a:t>S</a:t>
            </a:r>
            <a:r>
              <a:rPr sz="3200" b="1" dirty="0"/>
              <a:t> DA NAÇÃO, TEMOS OBRIGAÇÃO DE LIDERAR O MOVIMENTO PELA REVISÃO DAS DÍVIDAS</a:t>
            </a:r>
          </a:p>
        </p:txBody>
      </p:sp>
      <p:sp>
        <p:nvSpPr>
          <p:cNvPr id="152" name="Shape 152"/>
          <p:cNvSpPr>
            <a:spLocks noGrp="1"/>
          </p:cNvSpPr>
          <p:nvPr>
            <p:ph type="body" idx="1"/>
          </p:nvPr>
        </p:nvSpPr>
        <p:spPr>
          <a:xfrm>
            <a:off x="1981200" y="1988840"/>
            <a:ext cx="8229600" cy="4680520"/>
          </a:xfrm>
          <a:prstGeom prst="rect">
            <a:avLst/>
          </a:prstGeom>
        </p:spPr>
        <p:txBody>
          <a:bodyPr>
            <a:normAutofit fontScale="92500" lnSpcReduction="20000"/>
          </a:bodyPr>
          <a:lstStyle/>
          <a:p>
            <a:pPr marL="339470" indent="-339470" algn="just" defTabSz="905255">
              <a:lnSpc>
                <a:spcPct val="80000"/>
              </a:lnSpc>
              <a:spcBef>
                <a:spcPts val="500"/>
              </a:spcBef>
              <a:defRPr sz="1800"/>
            </a:pPr>
            <a:r>
              <a:rPr lang="pt-BR" sz="2400" dirty="0"/>
              <a:t>As dívidas (DCL) de São Paulo, Rio de Janeiro, Minas Gerais e Rio Grande do Sul em 2022 somam R$ 660 bilhões e representam 85% do total da federação. </a:t>
            </a:r>
            <a:r>
              <a:rPr sz="2400" dirty="0"/>
              <a:t>A </a:t>
            </a:r>
            <a:r>
              <a:rPr sz="2400" dirty="0" err="1"/>
              <a:t>receita</a:t>
            </a:r>
            <a:r>
              <a:rPr lang="pt-BR" sz="2400" dirty="0"/>
              <a:t> (RCL)</a:t>
            </a:r>
            <a:r>
              <a:rPr sz="2400" dirty="0"/>
              <a:t> </a:t>
            </a:r>
            <a:r>
              <a:rPr sz="2400" dirty="0" err="1"/>
              <a:t>desses</a:t>
            </a:r>
            <a:r>
              <a:rPr sz="2400" dirty="0"/>
              <a:t> </a:t>
            </a:r>
            <a:r>
              <a:rPr sz="2400" dirty="0" err="1"/>
              <a:t>Estados</a:t>
            </a:r>
            <a:r>
              <a:rPr sz="2400" dirty="0"/>
              <a:t>, no </a:t>
            </a:r>
            <a:r>
              <a:rPr sz="2400" dirty="0" err="1"/>
              <a:t>montante</a:t>
            </a:r>
            <a:r>
              <a:rPr sz="2400" dirty="0"/>
              <a:t> de R$ </a:t>
            </a:r>
            <a:r>
              <a:rPr lang="pt-BR" sz="2400" dirty="0"/>
              <a:t>462,75</a:t>
            </a:r>
            <a:r>
              <a:rPr sz="2400" dirty="0"/>
              <a:t> </a:t>
            </a:r>
            <a:r>
              <a:rPr sz="2400" dirty="0" err="1"/>
              <a:t>bilhões</a:t>
            </a:r>
            <a:r>
              <a:rPr sz="2400" dirty="0"/>
              <a:t>, </a:t>
            </a:r>
            <a:r>
              <a:rPr sz="2400" dirty="0" err="1"/>
              <a:t>representou</a:t>
            </a:r>
            <a:r>
              <a:rPr sz="2400" dirty="0"/>
              <a:t> </a:t>
            </a:r>
            <a:r>
              <a:rPr lang="pt-BR" sz="2400" dirty="0"/>
              <a:t>45,95</a:t>
            </a:r>
            <a:r>
              <a:rPr sz="2400" dirty="0"/>
              <a:t>% das </a:t>
            </a:r>
            <a:r>
              <a:rPr sz="2400" dirty="0" err="1"/>
              <a:t>receitas</a:t>
            </a:r>
            <a:r>
              <a:rPr sz="2400" dirty="0"/>
              <a:t> do conjunto dos </a:t>
            </a:r>
            <a:r>
              <a:rPr sz="2400" dirty="0" err="1"/>
              <a:t>Estados</a:t>
            </a:r>
            <a:r>
              <a:rPr sz="2400" dirty="0"/>
              <a:t>.</a:t>
            </a:r>
            <a:endParaRPr lang="pt-BR" sz="2400" dirty="0"/>
          </a:p>
          <a:p>
            <a:pPr marL="339470" indent="-339470" algn="just" defTabSz="905255">
              <a:lnSpc>
                <a:spcPct val="80000"/>
              </a:lnSpc>
              <a:spcBef>
                <a:spcPts val="500"/>
              </a:spcBef>
              <a:defRPr sz="1800"/>
            </a:pPr>
            <a:endParaRPr lang="pt-BR" sz="2400" dirty="0"/>
          </a:p>
          <a:p>
            <a:pPr marL="339470" indent="-339470" algn="just" defTabSz="905255">
              <a:lnSpc>
                <a:spcPct val="80000"/>
              </a:lnSpc>
              <a:spcBef>
                <a:spcPts val="500"/>
              </a:spcBef>
              <a:defRPr sz="1800"/>
            </a:pPr>
            <a:r>
              <a:rPr lang="pt-BR" sz="2400" dirty="0"/>
              <a:t>RCL RS (em 2021): R$ 53,84bi (Demonstrativo Simplificado do Relatório de Gestão Fiscal - orçamentos fiscal e da seguridade social até o 3º quadrimestre de 2021). </a:t>
            </a:r>
          </a:p>
          <a:p>
            <a:pPr marL="339470" indent="-339470" algn="just" defTabSz="905255">
              <a:lnSpc>
                <a:spcPct val="80000"/>
              </a:lnSpc>
              <a:spcBef>
                <a:spcPts val="500"/>
              </a:spcBef>
              <a:defRPr sz="1800"/>
            </a:pPr>
            <a:r>
              <a:rPr lang="pt-BR" sz="2400" dirty="0"/>
              <a:t>Limite endividamento RS – LRF (em 2021): R$ 107,69</a:t>
            </a:r>
          </a:p>
          <a:p>
            <a:pPr marL="339470" indent="-339470" algn="just" defTabSz="905255">
              <a:lnSpc>
                <a:spcPct val="80000"/>
              </a:lnSpc>
              <a:spcBef>
                <a:spcPts val="500"/>
              </a:spcBef>
              <a:defRPr sz="1800"/>
            </a:pPr>
            <a:r>
              <a:rPr lang="pt-BR" sz="2400" dirty="0"/>
              <a:t>Limite de alerta (180%) – R$ 96,92</a:t>
            </a:r>
          </a:p>
          <a:p>
            <a:pPr marL="339470" indent="-339470" algn="just" defTabSz="905255">
              <a:lnSpc>
                <a:spcPct val="80000"/>
              </a:lnSpc>
              <a:spcBef>
                <a:spcPts val="500"/>
              </a:spcBef>
              <a:defRPr sz="1800"/>
            </a:pPr>
            <a:r>
              <a:rPr lang="pt-BR" sz="2400" dirty="0"/>
              <a:t>DÍVIDA RS (menos RRF): R$ 12,31</a:t>
            </a:r>
          </a:p>
          <a:p>
            <a:pPr marL="339470" indent="-339470" algn="just" defTabSz="905255">
              <a:lnSpc>
                <a:spcPct val="80000"/>
              </a:lnSpc>
              <a:spcBef>
                <a:spcPts val="500"/>
              </a:spcBef>
              <a:defRPr sz="1800"/>
            </a:pPr>
            <a:r>
              <a:rPr lang="pt-BR" sz="2400" b="1" dirty="0">
                <a:highlight>
                  <a:srgbClr val="FFFF00"/>
                </a:highlight>
              </a:rPr>
              <a:t>ESPAÇO DÍVIDA NOVA: R$ 84,61 </a:t>
            </a:r>
            <a:r>
              <a:rPr lang="pt-BR" sz="2400" dirty="0"/>
              <a:t>(há que considerar limites definidos por Res. Senado para garantias).</a:t>
            </a:r>
          </a:p>
          <a:p>
            <a:pPr marL="339470" indent="-339470" algn="just" defTabSz="905255">
              <a:lnSpc>
                <a:spcPct val="80000"/>
              </a:lnSpc>
              <a:spcBef>
                <a:spcPts val="500"/>
              </a:spcBef>
              <a:defRPr sz="1800"/>
            </a:pPr>
            <a:endParaRPr lang="pt-BR" sz="2400" dirty="0"/>
          </a:p>
          <a:p>
            <a:pPr marL="339470" indent="-339470" algn="just" defTabSz="905255">
              <a:lnSpc>
                <a:spcPct val="80000"/>
              </a:lnSpc>
              <a:spcBef>
                <a:spcPts val="500"/>
              </a:spcBef>
              <a:defRPr sz="1800"/>
            </a:pPr>
            <a:r>
              <a:rPr sz="2400" dirty="0"/>
              <a:t>A </a:t>
            </a:r>
            <a:r>
              <a:rPr sz="2400" dirty="0" err="1"/>
              <a:t>relação</a:t>
            </a:r>
            <a:r>
              <a:rPr sz="2400" dirty="0"/>
              <a:t> entre </a:t>
            </a:r>
            <a:r>
              <a:rPr sz="2400" dirty="0" err="1"/>
              <a:t>dívida</a:t>
            </a:r>
            <a:r>
              <a:rPr sz="2400" dirty="0"/>
              <a:t> e </a:t>
            </a:r>
            <a:r>
              <a:rPr sz="2400" dirty="0" err="1"/>
              <a:t>receita</a:t>
            </a:r>
            <a:r>
              <a:rPr sz="2400" dirty="0"/>
              <a:t> do </a:t>
            </a:r>
            <a:r>
              <a:rPr sz="2400" dirty="0" err="1"/>
              <a:t>grupo</a:t>
            </a:r>
            <a:r>
              <a:rPr sz="2400" dirty="0"/>
              <a:t> dos </a:t>
            </a:r>
            <a:r>
              <a:rPr sz="2400" dirty="0" err="1"/>
              <a:t>quatro</a:t>
            </a:r>
            <a:r>
              <a:rPr sz="2400" dirty="0"/>
              <a:t> </a:t>
            </a:r>
            <a:r>
              <a:rPr sz="2400" dirty="0" err="1"/>
              <a:t>maiores</a:t>
            </a:r>
            <a:r>
              <a:rPr sz="2400" dirty="0"/>
              <a:t> </a:t>
            </a:r>
            <a:r>
              <a:rPr sz="2400" dirty="0" err="1"/>
              <a:t>devedores</a:t>
            </a:r>
            <a:r>
              <a:rPr sz="2400" dirty="0"/>
              <a:t> </a:t>
            </a:r>
            <a:r>
              <a:rPr sz="2400" dirty="0" err="1"/>
              <a:t>em</a:t>
            </a:r>
            <a:r>
              <a:rPr sz="2400" dirty="0"/>
              <a:t> 20</a:t>
            </a:r>
            <a:r>
              <a:rPr lang="pt-BR" sz="2400" dirty="0"/>
              <a:t>22 foi de 1,43, enquanto em 2021</a:t>
            </a:r>
            <a:r>
              <a:rPr sz="2400" dirty="0"/>
              <a:t> </a:t>
            </a:r>
            <a:r>
              <a:rPr lang="pt-BR" sz="2400" dirty="0"/>
              <a:t>foi</a:t>
            </a:r>
            <a:r>
              <a:rPr sz="2400" dirty="0"/>
              <a:t> de </a:t>
            </a:r>
            <a:r>
              <a:rPr lang="pt-BR" sz="2400" dirty="0"/>
              <a:t>1,57</a:t>
            </a:r>
            <a:r>
              <a:rPr sz="2400" dirty="0"/>
              <a:t>. </a:t>
            </a:r>
            <a:r>
              <a:rPr sz="2400" b="1" dirty="0" err="1"/>
              <a:t>Esta</a:t>
            </a:r>
            <a:r>
              <a:rPr sz="2400" b="1" dirty="0"/>
              <a:t> </a:t>
            </a:r>
            <a:r>
              <a:rPr sz="2400" b="1" dirty="0" err="1"/>
              <a:t>relação</a:t>
            </a:r>
            <a:r>
              <a:rPr sz="2400" b="1" dirty="0"/>
              <a:t> no Rio Grande do </a:t>
            </a:r>
            <a:r>
              <a:rPr sz="2400" b="1" dirty="0" err="1"/>
              <a:t>Sul</a:t>
            </a:r>
            <a:r>
              <a:rPr lang="pt-BR" sz="2400" b="1" dirty="0"/>
              <a:t> foi de 1,99 em 2022, enquanto em 2021 era de 1,83. Atualmente é</a:t>
            </a:r>
            <a:r>
              <a:rPr sz="2400" b="1" dirty="0"/>
              <a:t> a</a:t>
            </a:r>
            <a:r>
              <a:rPr lang="pt-BR" sz="2400" b="1" dirty="0"/>
              <a:t> </a:t>
            </a:r>
            <a:r>
              <a:rPr sz="2400" b="1" dirty="0" err="1"/>
              <a:t>maior</a:t>
            </a:r>
            <a:r>
              <a:rPr sz="2400" b="1" dirty="0"/>
              <a:t> </a:t>
            </a:r>
            <a:r>
              <a:rPr sz="2400" b="1" dirty="0" err="1"/>
              <a:t>observada</a:t>
            </a:r>
            <a:r>
              <a:rPr sz="2400" b="1" dirty="0"/>
              <a:t> entre </a:t>
            </a:r>
            <a:r>
              <a:rPr lang="pt-BR" sz="2400" b="1" dirty="0" err="1"/>
              <a:t>tod</a:t>
            </a:r>
            <a:r>
              <a:rPr sz="2400" b="1" dirty="0" err="1"/>
              <a:t>os</a:t>
            </a:r>
            <a:r>
              <a:rPr sz="2400" b="1" dirty="0"/>
              <a:t> </a:t>
            </a:r>
            <a:r>
              <a:rPr lang="pt-BR" sz="2400" b="1" dirty="0"/>
              <a:t>os </a:t>
            </a:r>
            <a:r>
              <a:rPr sz="2400" b="1" dirty="0" err="1"/>
              <a:t>Estados</a:t>
            </a:r>
            <a:r>
              <a:rPr sz="2400" b="1" dirty="0"/>
              <a:t>.</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07CF9-F710-4E70-A8BD-E1573576CD0D}"/>
              </a:ext>
            </a:extLst>
          </p:cNvPr>
          <p:cNvSpPr>
            <a:spLocks noGrp="1"/>
          </p:cNvSpPr>
          <p:nvPr>
            <p:ph type="title"/>
          </p:nvPr>
        </p:nvSpPr>
        <p:spPr>
          <a:xfrm>
            <a:off x="869244" y="365126"/>
            <a:ext cx="10484556" cy="142874"/>
          </a:xfrm>
        </p:spPr>
        <p:txBody>
          <a:bodyPr>
            <a:normAutofit fontScale="90000"/>
          </a:bodyPr>
          <a:lstStyle/>
          <a:p>
            <a:pPr algn="ctr"/>
            <a:br>
              <a:rPr lang="pt-BR" dirty="0"/>
            </a:br>
            <a:r>
              <a:rPr lang="pt-BR" sz="4400" dirty="0"/>
              <a:t>Relatório </a:t>
            </a:r>
            <a:r>
              <a:rPr lang="pt-BR" dirty="0"/>
              <a:t>C</a:t>
            </a:r>
            <a:r>
              <a:rPr lang="pt-BR" sz="4400" dirty="0"/>
              <a:t>ontas </a:t>
            </a:r>
            <a:r>
              <a:rPr lang="pt-BR" dirty="0"/>
              <a:t>A</a:t>
            </a:r>
            <a:r>
              <a:rPr lang="pt-BR" sz="4400" dirty="0"/>
              <a:t>nuais 2022</a:t>
            </a:r>
            <a:endParaRPr lang="pt-BR" dirty="0"/>
          </a:p>
        </p:txBody>
      </p:sp>
      <p:pic>
        <p:nvPicPr>
          <p:cNvPr id="5" name="Espaço Reservado para Conteúdo 4">
            <a:extLst>
              <a:ext uri="{FF2B5EF4-FFF2-40B4-BE49-F238E27FC236}">
                <a16:creationId xmlns:a16="http://schemas.microsoft.com/office/drawing/2014/main" id="{3E2B33EF-3C8E-42BB-828B-90A376E2475F}"/>
              </a:ext>
            </a:extLst>
          </p:cNvPr>
          <p:cNvPicPr>
            <a:picLocks noGrp="1" noChangeAspect="1"/>
          </p:cNvPicPr>
          <p:nvPr>
            <p:ph idx="1"/>
          </p:nvPr>
        </p:nvPicPr>
        <p:blipFill>
          <a:blip r:embed="rId2"/>
          <a:stretch>
            <a:fillRect/>
          </a:stretch>
        </p:blipFill>
        <p:spPr>
          <a:xfrm>
            <a:off x="688622" y="948267"/>
            <a:ext cx="11017955" cy="5689600"/>
          </a:xfrm>
        </p:spPr>
      </p:pic>
    </p:spTree>
    <p:extLst>
      <p:ext uri="{BB962C8B-B14F-4D97-AF65-F5344CB8AC3E}">
        <p14:creationId xmlns:p14="http://schemas.microsoft.com/office/powerpoint/2010/main" val="352968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B039AC9-4C7C-432A-ACCA-4CEE8223DA24}"/>
              </a:ext>
            </a:extLst>
          </p:cNvPr>
          <p:cNvSpPr>
            <a:spLocks noGrp="1"/>
          </p:cNvSpPr>
          <p:nvPr>
            <p:ph idx="1"/>
          </p:nvPr>
        </p:nvSpPr>
        <p:spPr>
          <a:xfrm>
            <a:off x="838200" y="446049"/>
            <a:ext cx="10515600" cy="5730914"/>
          </a:xfrm>
        </p:spPr>
        <p:txBody>
          <a:bodyPr>
            <a:normAutofit fontScale="92500" lnSpcReduction="10000"/>
          </a:bodyPr>
          <a:lstStyle/>
          <a:p>
            <a:pPr algn="just">
              <a:lnSpc>
                <a:spcPct val="107000"/>
              </a:lnSpc>
              <a:spcAft>
                <a:spcPts val="800"/>
              </a:spcAft>
            </a:pPr>
            <a:r>
              <a:rPr lang="pt-BR" sz="2300" dirty="0">
                <a:effectLst/>
                <a:latin typeface="Calibri" panose="020F0502020204030204" pitchFamily="34" charset="0"/>
                <a:ea typeface="Calibri" panose="020F0502020204030204" pitchFamily="34" charset="0"/>
                <a:cs typeface="Times New Roman" panose="02020603050405020304" pitchFamily="18" charset="0"/>
              </a:rPr>
              <a:t>Segundo dados do Relatório Anual das Contas do Governador 2022 (Tabela 5.10), o RS investiu </a:t>
            </a:r>
            <a:r>
              <a:rPr lang="pt-BR" sz="2300" dirty="0">
                <a:latin typeface="Calibri" panose="020F0502020204030204" pitchFamily="34" charset="0"/>
                <a:ea typeface="Calibri" panose="020F0502020204030204" pitchFamily="34" charset="0"/>
                <a:cs typeface="Times New Roman" panose="02020603050405020304" pitchFamily="18" charset="0"/>
              </a:rPr>
              <a:t>no período compreendido entre 2002 e 2020, em </a:t>
            </a:r>
            <a:r>
              <a:rPr lang="pt-BR" sz="2300" dirty="0">
                <a:effectLst/>
                <a:latin typeface="Calibri" panose="020F0502020204030204" pitchFamily="34" charset="0"/>
                <a:ea typeface="Calibri" panose="020F0502020204030204" pitchFamily="34" charset="0"/>
                <a:cs typeface="Times New Roman" panose="02020603050405020304" pitchFamily="18" charset="0"/>
              </a:rPr>
              <a:t>média, R$ 1.837,03milhões/ano (a preços de dez/22). No relatório de 2021 há indicação de este ter sido um ano excepcional, em especial pelo crescimento arrecadatório decorrente da recuperação econômica em relação a 2020, o primeiro ano da pandemia. Em 2021 a receita de impostos teve um aumento real de 14,21%. Mesmo incluindo os investimentos realizados nesse </a:t>
            </a:r>
            <a:r>
              <a:rPr lang="pt-BR" sz="2300" dirty="0">
                <a:latin typeface="Calibri" panose="020F0502020204030204" pitchFamily="34" charset="0"/>
                <a:ea typeface="Calibri" panose="020F0502020204030204" pitchFamily="34" charset="0"/>
                <a:cs typeface="Times New Roman" panose="02020603050405020304" pitchFamily="18" charset="0"/>
              </a:rPr>
              <a:t>ano excepcional </a:t>
            </a:r>
            <a:r>
              <a:rPr lang="pt-BR" sz="2300" dirty="0">
                <a:effectLst/>
                <a:latin typeface="Calibri" panose="020F0502020204030204" pitchFamily="34" charset="0"/>
                <a:ea typeface="Calibri" panose="020F0502020204030204" pitchFamily="34" charset="0"/>
                <a:cs typeface="Times New Roman" panose="02020603050405020304" pitchFamily="18" charset="0"/>
              </a:rPr>
              <a:t>e em 2022 a média alcança apenas R$ 2.129,48milhões/ano. A receita orçamentária de 2022 foi de R$ 53.265,5milhões (já deduzidas as </a:t>
            </a:r>
            <a:r>
              <a:rPr lang="pt-BR" sz="2300" dirty="0" err="1">
                <a:effectLst/>
                <a:latin typeface="Calibri" panose="020F0502020204030204" pitchFamily="34" charset="0"/>
                <a:ea typeface="Calibri" panose="020F0502020204030204" pitchFamily="34" charset="0"/>
                <a:cs typeface="Times New Roman" panose="02020603050405020304" pitchFamily="18" charset="0"/>
              </a:rPr>
              <a:t>intraorçamentárias</a:t>
            </a:r>
            <a:r>
              <a:rPr lang="pt-BR" sz="2300" dirty="0">
                <a:effectLst/>
                <a:latin typeface="Calibri" panose="020F0502020204030204" pitchFamily="34" charset="0"/>
                <a:ea typeface="Calibri" panose="020F0502020204030204" pitchFamily="34" charset="0"/>
                <a:cs typeface="Times New Roman" panose="02020603050405020304" pitchFamily="18" charset="0"/>
              </a:rPr>
              <a:t>). </a:t>
            </a:r>
            <a:r>
              <a:rPr lang="pt-BR" sz="2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 investimento médio no período não alcançou 4% da despesa orçamentária de 2022.  </a:t>
            </a:r>
          </a:p>
          <a:p>
            <a:pPr algn="just">
              <a:lnSpc>
                <a:spcPct val="107000"/>
              </a:lnSpc>
              <a:spcAft>
                <a:spcPts val="800"/>
              </a:spcAft>
            </a:pPr>
            <a:r>
              <a:rPr lang="pt-BR" sz="2300" dirty="0">
                <a:latin typeface="Calibri" panose="020F0502020204030204" pitchFamily="34" charset="0"/>
                <a:ea typeface="Calibri" panose="020F0502020204030204" pitchFamily="34" charset="0"/>
                <a:cs typeface="Times New Roman" panose="02020603050405020304" pitchFamily="18" charset="0"/>
              </a:rPr>
              <a:t>T</a:t>
            </a:r>
            <a:r>
              <a:rPr lang="pt-BR" sz="2300" dirty="0">
                <a:effectLst/>
                <a:latin typeface="Calibri" panose="020F0502020204030204" pitchFamily="34" charset="0"/>
                <a:ea typeface="Calibri" panose="020F0502020204030204" pitchFamily="34" charset="0"/>
                <a:cs typeface="Times New Roman" panose="02020603050405020304" pitchFamily="18" charset="0"/>
              </a:rPr>
              <a:t>al restrição garante suporte às políticas sustentadas pelo pensamento econômico dominante, resultando em baixo crescimento econômico, maior concentração de renda e apoio aos setores rentistas da sociedade.</a:t>
            </a:r>
          </a:p>
          <a:p>
            <a:pPr algn="just">
              <a:lnSpc>
                <a:spcPct val="107000"/>
              </a:lnSpc>
              <a:spcAft>
                <a:spcPts val="800"/>
              </a:spcAft>
            </a:pPr>
            <a:r>
              <a:rPr lang="pt-BR" sz="2300" dirty="0">
                <a:latin typeface="Calibri" panose="020F0502020204030204" pitchFamily="34" charset="0"/>
                <a:ea typeface="Calibri" panose="020F0502020204030204" pitchFamily="34" charset="0"/>
                <a:cs typeface="Times New Roman" panose="02020603050405020304" pitchFamily="18" charset="0"/>
              </a:rPr>
              <a:t>S</a:t>
            </a:r>
            <a:r>
              <a:rPr lang="pt-BR" sz="2300" dirty="0">
                <a:effectLst/>
                <a:latin typeface="Calibri" panose="020F0502020204030204" pitchFamily="34" charset="0"/>
                <a:ea typeface="Calibri" panose="020F0502020204030204" pitchFamily="34" charset="0"/>
                <a:cs typeface="Times New Roman" panose="02020603050405020304" pitchFamily="18" charset="0"/>
              </a:rPr>
              <a:t>e prevalecer nossa tese de que a dívida com a União está quita, teríamos um espaço fiscal de aproximadamente R$ 84 bilhões para tomada de dinheiro novo (dados fiscais de 2021). Valor bastante superior à receita orçamentária arrecadada em 2021, que foi de R$ R$ 56,93 bilhões. Quase um orçamento anual e meio!</a:t>
            </a:r>
          </a:p>
          <a:p>
            <a:pPr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23247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1981200" y="274639"/>
            <a:ext cx="8229600" cy="850105"/>
          </a:xfrm>
          <a:prstGeom prst="rect">
            <a:avLst/>
          </a:prstGeom>
        </p:spPr>
        <p:txBody>
          <a:bodyPr>
            <a:normAutofit/>
          </a:bodyPr>
          <a:lstStyle/>
          <a:p>
            <a:pPr lvl="0" algn="ctr">
              <a:defRPr sz="1800"/>
            </a:pPr>
            <a:r>
              <a:rPr lang="pt-BR" sz="3200" b="1" dirty="0"/>
              <a:t>ACO 3959 – ESTADO RS</a:t>
            </a:r>
            <a:endParaRPr sz="3200" b="1" dirty="0"/>
          </a:p>
        </p:txBody>
      </p:sp>
      <p:sp>
        <p:nvSpPr>
          <p:cNvPr id="158" name="Shape 158"/>
          <p:cNvSpPr>
            <a:spLocks noGrp="1"/>
          </p:cNvSpPr>
          <p:nvPr>
            <p:ph type="body" idx="1"/>
          </p:nvPr>
        </p:nvSpPr>
        <p:spPr>
          <a:xfrm>
            <a:off x="1991544" y="1340768"/>
            <a:ext cx="8229601" cy="5342254"/>
          </a:xfrm>
          <a:prstGeom prst="rect">
            <a:avLst/>
          </a:prstGeom>
        </p:spPr>
        <p:txBody>
          <a:bodyPr>
            <a:normAutofit fontScale="92500"/>
          </a:bodyPr>
          <a:lstStyle/>
          <a:p>
            <a:pPr marL="152590" indent="-152590" defTabSz="813816">
              <a:spcBef>
                <a:spcPts val="300"/>
              </a:spcBef>
              <a:defRPr sz="1800"/>
            </a:pPr>
            <a:r>
              <a:rPr sz="2400" b="1" u="sng" dirty="0"/>
              <a:t>O Estado do RS</a:t>
            </a:r>
            <a:r>
              <a:rPr sz="2400" dirty="0"/>
              <a:t>, </a:t>
            </a:r>
            <a:r>
              <a:rPr sz="2400" dirty="0" err="1"/>
              <a:t>após</a:t>
            </a:r>
            <a:r>
              <a:rPr sz="2400" dirty="0"/>
              <a:t> </a:t>
            </a:r>
            <a:r>
              <a:rPr sz="2400" dirty="0" err="1"/>
              <a:t>pressão</a:t>
            </a:r>
            <a:r>
              <a:rPr sz="2400" dirty="0"/>
              <a:t> dos </a:t>
            </a:r>
            <a:r>
              <a:rPr sz="2400" dirty="0" err="1"/>
              <a:t>movimentos</a:t>
            </a:r>
            <a:r>
              <a:rPr sz="2400" dirty="0"/>
              <a:t> </a:t>
            </a:r>
            <a:r>
              <a:rPr sz="2400" dirty="0" err="1"/>
              <a:t>populares</a:t>
            </a:r>
            <a:r>
              <a:rPr sz="2400" dirty="0"/>
              <a:t>, </a:t>
            </a:r>
            <a:r>
              <a:rPr sz="2400" b="1" u="sng" dirty="0" err="1"/>
              <a:t>acionou</a:t>
            </a:r>
            <a:r>
              <a:rPr sz="2400" b="1" u="sng" dirty="0"/>
              <a:t> (set/2015) a </a:t>
            </a:r>
            <a:r>
              <a:rPr sz="2400" b="1" u="sng" dirty="0" err="1"/>
              <a:t>União</a:t>
            </a:r>
            <a:r>
              <a:rPr sz="2400" b="1" u="sng" dirty="0"/>
              <a:t> </a:t>
            </a:r>
            <a:r>
              <a:rPr sz="2400" b="1" u="sng" dirty="0" err="1"/>
              <a:t>para</a:t>
            </a:r>
            <a:r>
              <a:rPr sz="2400" b="1" u="sng" dirty="0"/>
              <a:t> </a:t>
            </a:r>
            <a:r>
              <a:rPr sz="2400" b="1" u="sng" dirty="0" err="1"/>
              <a:t>evitar</a:t>
            </a:r>
            <a:r>
              <a:rPr sz="2400" b="1" u="sng" dirty="0"/>
              <a:t> o </a:t>
            </a:r>
            <a:r>
              <a:rPr sz="2400" b="1" u="sng" dirty="0" err="1"/>
              <a:t>sequestro</a:t>
            </a:r>
            <a:r>
              <a:rPr sz="2400" b="1" u="sng" dirty="0"/>
              <a:t> das </a:t>
            </a:r>
            <a:r>
              <a:rPr sz="2400" b="1" u="sng" dirty="0" err="1"/>
              <a:t>parcelas</a:t>
            </a:r>
            <a:r>
              <a:rPr sz="2400" b="1" u="sng" dirty="0"/>
              <a:t> </a:t>
            </a:r>
            <a:r>
              <a:rPr sz="2400" b="1" u="sng" dirty="0" err="1"/>
              <a:t>não</a:t>
            </a:r>
            <a:r>
              <a:rPr sz="2400" b="1" u="sng" dirty="0"/>
              <a:t> </a:t>
            </a:r>
            <a:r>
              <a:rPr sz="2400" b="1" u="sng" dirty="0" err="1"/>
              <a:t>pagas</a:t>
            </a:r>
            <a:r>
              <a:rPr sz="2400" dirty="0"/>
              <a:t> </a:t>
            </a:r>
            <a:r>
              <a:rPr sz="2400" dirty="0" err="1"/>
              <a:t>em</a:t>
            </a:r>
            <a:r>
              <a:rPr sz="2400" dirty="0"/>
              <a:t> </a:t>
            </a:r>
            <a:r>
              <a:rPr sz="2400" dirty="0" err="1"/>
              <a:t>função</a:t>
            </a:r>
            <a:r>
              <a:rPr sz="2400" dirty="0"/>
              <a:t> </a:t>
            </a:r>
            <a:r>
              <a:rPr sz="2400" dirty="0" err="1"/>
              <a:t>da</a:t>
            </a:r>
            <a:r>
              <a:rPr sz="2400" dirty="0"/>
              <a:t> </a:t>
            </a:r>
            <a:r>
              <a:rPr sz="2400" dirty="0" err="1"/>
              <a:t>atual</a:t>
            </a:r>
            <a:r>
              <a:rPr sz="2400" dirty="0"/>
              <a:t> </a:t>
            </a:r>
            <a:r>
              <a:rPr sz="2400" dirty="0" err="1"/>
              <a:t>crise</a:t>
            </a:r>
            <a:r>
              <a:rPr sz="2400" dirty="0"/>
              <a:t> </a:t>
            </a:r>
            <a:r>
              <a:rPr sz="2400" dirty="0" err="1"/>
              <a:t>financeira</a:t>
            </a:r>
            <a:r>
              <a:rPr sz="2400" dirty="0"/>
              <a:t>. </a:t>
            </a:r>
            <a:r>
              <a:rPr sz="2400" dirty="0" err="1"/>
              <a:t>Tratava</a:t>
            </a:r>
            <a:r>
              <a:rPr sz="2400" dirty="0"/>
              <a:t>-se de </a:t>
            </a:r>
            <a:r>
              <a:rPr sz="2400" b="1" dirty="0"/>
              <a:t>AÇÃO CAUTELAR DE  CARÁTER PREPARATÓRIO PARA AÇÃO C</a:t>
            </a:r>
            <a:r>
              <a:rPr lang="pt-BR" sz="2400" b="1" dirty="0"/>
              <a:t>I</a:t>
            </a:r>
            <a:r>
              <a:rPr sz="2400" b="1" dirty="0"/>
              <a:t>V</a:t>
            </a:r>
            <a:r>
              <a:rPr lang="pt-BR" sz="2400" b="1" dirty="0"/>
              <a:t>I</a:t>
            </a:r>
            <a:r>
              <a:rPr sz="2400" b="1" dirty="0"/>
              <a:t>L ORIGINÁRIA. </a:t>
            </a:r>
            <a:r>
              <a:rPr sz="2400" dirty="0"/>
              <a:t>A </a:t>
            </a:r>
            <a:r>
              <a:rPr sz="2400" u="sng" dirty="0" err="1"/>
              <a:t>Ação</a:t>
            </a:r>
            <a:r>
              <a:rPr sz="2400" u="sng" dirty="0"/>
              <a:t> C</a:t>
            </a:r>
            <a:r>
              <a:rPr lang="pt-BR" sz="2400" u="sng" dirty="0"/>
              <a:t>i</a:t>
            </a:r>
            <a:r>
              <a:rPr sz="2400" u="sng" dirty="0"/>
              <a:t>v</a:t>
            </a:r>
            <a:r>
              <a:rPr lang="pt-BR" sz="2400" u="sng" dirty="0"/>
              <a:t>i</a:t>
            </a:r>
            <a:r>
              <a:rPr sz="2400" u="sng" dirty="0"/>
              <a:t>l</a:t>
            </a:r>
            <a:r>
              <a:rPr lang="pt-BR" sz="2400" u="sng" dirty="0"/>
              <a:t> Pública</a:t>
            </a:r>
            <a:r>
              <a:rPr sz="2400" u="sng" dirty="0"/>
              <a:t> </a:t>
            </a:r>
            <a:r>
              <a:rPr sz="2400" u="sng" dirty="0" err="1"/>
              <a:t>Originária</a:t>
            </a:r>
            <a:r>
              <a:rPr sz="2400" u="sng" dirty="0"/>
              <a:t> nº 3959 </a:t>
            </a:r>
            <a:r>
              <a:rPr sz="2400" dirty="0"/>
              <a:t>t</a:t>
            </a:r>
            <a:r>
              <a:rPr lang="pt-BR" sz="2400" dirty="0" err="1"/>
              <a:t>inha</a:t>
            </a:r>
            <a:r>
              <a:rPr sz="2400" dirty="0"/>
              <a:t> </a:t>
            </a:r>
            <a:r>
              <a:rPr sz="2400" dirty="0" err="1"/>
              <a:t>como</a:t>
            </a:r>
            <a:r>
              <a:rPr sz="2400" dirty="0"/>
              <a:t> </a:t>
            </a:r>
            <a:r>
              <a:rPr sz="2400" dirty="0" err="1"/>
              <a:t>objeto</a:t>
            </a:r>
            <a:r>
              <a:rPr sz="2400" dirty="0"/>
              <a:t> a </a:t>
            </a:r>
            <a:r>
              <a:rPr sz="2400" dirty="0" err="1"/>
              <a:t>revisão</a:t>
            </a:r>
            <a:r>
              <a:rPr sz="2400" dirty="0"/>
              <a:t> do </a:t>
            </a:r>
            <a:r>
              <a:rPr sz="2400" dirty="0" err="1"/>
              <a:t>contrato</a:t>
            </a:r>
            <a:r>
              <a:rPr sz="2400" dirty="0"/>
              <a:t> nº 014/98/STN/COAFI, </a:t>
            </a:r>
            <a:r>
              <a:rPr sz="2400" dirty="0" err="1"/>
              <a:t>firmado</a:t>
            </a:r>
            <a:r>
              <a:rPr sz="2400" dirty="0"/>
              <a:t> entre o Estado do Rio Grande do Sul e a </a:t>
            </a:r>
            <a:r>
              <a:rPr sz="2400" dirty="0" err="1"/>
              <a:t>União</a:t>
            </a:r>
            <a:r>
              <a:rPr sz="2400" dirty="0"/>
              <a:t> com base </a:t>
            </a:r>
            <a:r>
              <a:rPr sz="2400" dirty="0" err="1"/>
              <a:t>na</a:t>
            </a:r>
            <a:r>
              <a:rPr sz="2400" dirty="0"/>
              <a:t> Lei nº 9.496/97.  A </a:t>
            </a:r>
            <a:r>
              <a:rPr sz="2400" dirty="0" err="1"/>
              <a:t>iniciativa</a:t>
            </a:r>
            <a:r>
              <a:rPr sz="2400" dirty="0"/>
              <a:t> </a:t>
            </a:r>
            <a:r>
              <a:rPr sz="2400" dirty="0" err="1"/>
              <a:t>incorporou</a:t>
            </a:r>
            <a:r>
              <a:rPr sz="2400" dirty="0"/>
              <a:t> </a:t>
            </a:r>
            <a:r>
              <a:rPr sz="2400" dirty="0" err="1"/>
              <a:t>informações</a:t>
            </a:r>
            <a:r>
              <a:rPr sz="2400" dirty="0"/>
              <a:t> </a:t>
            </a:r>
            <a:r>
              <a:rPr sz="2400" dirty="0" err="1"/>
              <a:t>aportadas</a:t>
            </a:r>
            <a:r>
              <a:rPr sz="2400" dirty="0"/>
              <a:t> </a:t>
            </a:r>
            <a:r>
              <a:rPr sz="2400" dirty="0" err="1"/>
              <a:t>pelo</a:t>
            </a:r>
            <a:r>
              <a:rPr sz="2400" dirty="0"/>
              <a:t> </a:t>
            </a:r>
            <a:r>
              <a:rPr sz="2400" dirty="0" err="1"/>
              <a:t>Núcleo</a:t>
            </a:r>
            <a:r>
              <a:rPr sz="2400" dirty="0"/>
              <a:t> </a:t>
            </a:r>
            <a:r>
              <a:rPr sz="2400" dirty="0" err="1"/>
              <a:t>Gaúcho</a:t>
            </a:r>
            <a:r>
              <a:rPr sz="2400" dirty="0"/>
              <a:t> </a:t>
            </a:r>
            <a:r>
              <a:rPr sz="2400" dirty="0" err="1"/>
              <a:t>da</a:t>
            </a:r>
            <a:r>
              <a:rPr sz="2400" dirty="0"/>
              <a:t> Auditoria </a:t>
            </a:r>
            <a:r>
              <a:rPr sz="2400" dirty="0" err="1"/>
              <a:t>Cidadã</a:t>
            </a:r>
            <a:r>
              <a:rPr sz="2400" dirty="0"/>
              <a:t> à PGE. </a:t>
            </a:r>
            <a:r>
              <a:rPr lang="pt-BR" sz="2400" dirty="0"/>
              <a:t>Inicialmente </a:t>
            </a:r>
            <a:r>
              <a:rPr lang="pt-BR" sz="2400" u="sng" dirty="0"/>
              <a:t>n</a:t>
            </a:r>
            <a:r>
              <a:rPr sz="2400" u="sng" dirty="0" err="1"/>
              <a:t>ão</a:t>
            </a:r>
            <a:r>
              <a:rPr sz="2400" u="sng" dirty="0"/>
              <a:t> </a:t>
            </a:r>
            <a:r>
              <a:rPr sz="2400" u="sng" dirty="0" err="1"/>
              <a:t>obteve</a:t>
            </a:r>
            <a:r>
              <a:rPr sz="2400" u="sng" dirty="0"/>
              <a:t> </a:t>
            </a:r>
            <a:r>
              <a:rPr sz="2400" u="sng" dirty="0" err="1"/>
              <a:t>liminar</a:t>
            </a:r>
            <a:r>
              <a:rPr lang="pt-BR" sz="2400" u="sng" dirty="0"/>
              <a:t>, que só foi concedida em 02/08/17</a:t>
            </a:r>
            <a:r>
              <a:rPr sz="2400" dirty="0"/>
              <a:t>.</a:t>
            </a:r>
            <a:r>
              <a:rPr lang="pt-BR" sz="2400" dirty="0"/>
              <a:t> </a:t>
            </a:r>
            <a:r>
              <a:rPr sz="2400" dirty="0"/>
              <a:t> </a:t>
            </a:r>
            <a:r>
              <a:rPr lang="pt-BR" sz="2400" dirty="0"/>
              <a:t>Entre 2018/2021 nenhum pagamento foi efetuado. </a:t>
            </a:r>
          </a:p>
          <a:p>
            <a:pPr marL="152590" indent="-152590" defTabSz="813816">
              <a:spcBef>
                <a:spcPts val="300"/>
              </a:spcBef>
              <a:defRPr sz="1800"/>
            </a:pPr>
            <a:r>
              <a:rPr lang="pt-BR" sz="2400" b="1" dirty="0"/>
              <a:t>Em 25/02/2022  o estado protocolou pedido desistência da ação em função da adesão ao RRF. Em 10/05/2022 o Min. Relator, André Mendonça, homologou o pedido.</a:t>
            </a:r>
          </a:p>
          <a:p>
            <a:pPr marL="152590" indent="-152590" defTabSz="813816">
              <a:spcBef>
                <a:spcPts val="300"/>
              </a:spcBef>
              <a:defRPr sz="1800"/>
            </a:pPr>
            <a:r>
              <a:rPr lang="pt-BR" sz="2400" dirty="0">
                <a:solidFill>
                  <a:srgbClr val="FF0000"/>
                </a:solidFill>
              </a:rPr>
              <a:t>Assinado o RRF, a/c de </a:t>
            </a:r>
            <a:r>
              <a:rPr lang="pt-BR" sz="2400" dirty="0" err="1">
                <a:solidFill>
                  <a:srgbClr val="FF0000"/>
                </a:solidFill>
              </a:rPr>
              <a:t>jul</a:t>
            </a:r>
            <a:r>
              <a:rPr lang="pt-BR" sz="2400" dirty="0">
                <a:solidFill>
                  <a:srgbClr val="FF0000"/>
                </a:solidFill>
              </a:rPr>
              <a:t>/2022, todos os valores devidos, mais alguns contratos, foram consolidados no Contrato nº 261/2022/COAF.</a:t>
            </a:r>
            <a:endParaRPr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ACO 2059 – OAB/RS</a:t>
            </a:r>
          </a:p>
        </p:txBody>
      </p:sp>
      <p:sp>
        <p:nvSpPr>
          <p:cNvPr id="3" name="Espaço Reservado para Texto 2"/>
          <p:cNvSpPr>
            <a:spLocks noGrp="1"/>
          </p:cNvSpPr>
          <p:nvPr>
            <p:ph type="body" idx="1"/>
          </p:nvPr>
        </p:nvSpPr>
        <p:spPr/>
        <p:txBody>
          <a:bodyPr>
            <a:normAutofit fontScale="77500" lnSpcReduction="20000"/>
          </a:bodyPr>
          <a:lstStyle/>
          <a:p>
            <a:r>
              <a:rPr lang="pt-BR" dirty="0"/>
              <a:t>A OAB/RS patrocina a Ação Civil Pública Originária nº 2059, onde postula a revisão das cláusulas do contrato, em especial: </a:t>
            </a:r>
          </a:p>
          <a:p>
            <a:r>
              <a:rPr lang="pt-BR" dirty="0"/>
              <a:t>i) alteração da Tabela </a:t>
            </a:r>
            <a:r>
              <a:rPr lang="pt-BR" dirty="0" err="1"/>
              <a:t>Price</a:t>
            </a:r>
            <a:r>
              <a:rPr lang="pt-BR" dirty="0"/>
              <a:t>;</a:t>
            </a:r>
          </a:p>
          <a:p>
            <a:r>
              <a:rPr lang="pt-BR" dirty="0" err="1"/>
              <a:t>ii</a:t>
            </a:r>
            <a:r>
              <a:rPr lang="pt-BR" dirty="0"/>
              <a:t>) a substituição do IGP-DI pelo IPCA;</a:t>
            </a:r>
          </a:p>
          <a:p>
            <a:r>
              <a:rPr lang="pt-BR" dirty="0" err="1"/>
              <a:t>iii</a:t>
            </a:r>
            <a:r>
              <a:rPr lang="pt-BR" dirty="0"/>
              <a:t>) proibição do anatocismo;</a:t>
            </a:r>
          </a:p>
          <a:p>
            <a:r>
              <a:rPr lang="pt-BR" dirty="0" err="1"/>
              <a:t>iv</a:t>
            </a:r>
            <a:r>
              <a:rPr lang="pt-BR" dirty="0"/>
              <a:t>) limitação da prestação mensal a 10% da RLR.</a:t>
            </a:r>
          </a:p>
          <a:p>
            <a:r>
              <a:rPr lang="pt-BR" dirty="0"/>
              <a:t>A perícia designada pelo juiz federal determinou prejuízo nominal de R$ 24,75bilhões (cálculos de set/2019) no acordo firmado com fundamento na Lei Federal nº 156/16, firmado pelo Governo Sartori (fl. 536 do </a:t>
            </a:r>
            <a:r>
              <a:rPr lang="pt-BR" dirty="0" err="1"/>
              <a:t>pdf</a:t>
            </a:r>
            <a:r>
              <a:rPr lang="pt-BR" dirty="0"/>
              <a:t>).</a:t>
            </a:r>
          </a:p>
          <a:p>
            <a:r>
              <a:rPr lang="pt-BR" dirty="0">
                <a:solidFill>
                  <a:srgbClr val="FF0000"/>
                </a:solidFill>
              </a:rPr>
              <a:t>A mesma perícia, ao comparar o saldo oficial da dívida em 1/3/19 (R$ 63,9bi), com o saldo caso fossem acatados os pedidos da ação (troca da PRICE x SAC, IGP-DI x IPCA, sem anatocismo, resultando em dívida de R$ 19,1bi), </a:t>
            </a:r>
            <a:r>
              <a:rPr lang="pt-BR" b="1" u="sng" dirty="0">
                <a:solidFill>
                  <a:srgbClr val="FF0000"/>
                </a:solidFill>
              </a:rPr>
              <a:t>apurou uma diferença de R$ 44,8bi a mais no saldo oficial</a:t>
            </a:r>
            <a:r>
              <a:rPr lang="pt-BR" dirty="0">
                <a:solidFill>
                  <a:srgbClr val="FF0000"/>
                </a:solidFill>
              </a:rPr>
              <a:t>! (70% do valor total) Cálculos esses chancelados pelo Estado representado pela PGE no processo (fl. 428 </a:t>
            </a:r>
            <a:r>
              <a:rPr lang="pt-BR" dirty="0" err="1">
                <a:solidFill>
                  <a:srgbClr val="FF0000"/>
                </a:solidFill>
              </a:rPr>
              <a:t>pdf</a:t>
            </a:r>
            <a:r>
              <a:rPr lang="pt-BR" dirty="0">
                <a:solidFill>
                  <a:srgbClr val="FF0000"/>
                </a:solidFill>
              </a:rPr>
              <a:t>).</a:t>
            </a:r>
          </a:p>
          <a:p>
            <a:endParaRPr lang="pt-BR" dirty="0"/>
          </a:p>
          <a:p>
            <a:endParaRPr lang="pt-BR" dirty="0"/>
          </a:p>
        </p:txBody>
      </p:sp>
    </p:spTree>
    <p:extLst>
      <p:ext uri="{BB962C8B-B14F-4D97-AF65-F5344CB8AC3E}">
        <p14:creationId xmlns:p14="http://schemas.microsoft.com/office/powerpoint/2010/main" val="4179539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F5FAE-CED2-47D1-AA18-58313174B682}"/>
              </a:ext>
            </a:extLst>
          </p:cNvPr>
          <p:cNvSpPr>
            <a:spLocks noGrp="1"/>
          </p:cNvSpPr>
          <p:nvPr>
            <p:ph type="title"/>
          </p:nvPr>
        </p:nvSpPr>
        <p:spPr/>
        <p:txBody>
          <a:bodyPr/>
          <a:lstStyle/>
          <a:p>
            <a:r>
              <a:rPr lang="pt-BR" dirty="0"/>
              <a:t>NEGOCIAÇÃO DO MUNICIPIO DE SÃO PAULO	</a:t>
            </a:r>
          </a:p>
        </p:txBody>
      </p:sp>
      <p:sp>
        <p:nvSpPr>
          <p:cNvPr id="3" name="Espaço Reservado para Conteúdo 2">
            <a:extLst>
              <a:ext uri="{FF2B5EF4-FFF2-40B4-BE49-F238E27FC236}">
                <a16:creationId xmlns:a16="http://schemas.microsoft.com/office/drawing/2014/main" id="{1C80CAF8-1C4A-4B0F-A6B0-43C8615229EA}"/>
              </a:ext>
            </a:extLst>
          </p:cNvPr>
          <p:cNvSpPr>
            <a:spLocks noGrp="1"/>
          </p:cNvSpPr>
          <p:nvPr>
            <p:ph idx="1"/>
          </p:nvPr>
        </p:nvSpPr>
        <p:spPr/>
        <p:txBody>
          <a:bodyPr/>
          <a:lstStyle/>
          <a:p>
            <a:r>
              <a:rPr lang="pt-BR" dirty="0"/>
              <a:t>No âmbito do Proc. nº 72.008.497/16-36, do TCM-SP, constatou-se que por ocasião da renegociação da dívida do Município com a União, pactuada em 2016, houve uma redução do saldo devedor à época da ordem de 61,6%, nos seguintes valores:</a:t>
            </a:r>
          </a:p>
          <a:p>
            <a:endParaRPr lang="pt-BR" dirty="0"/>
          </a:p>
        </p:txBody>
      </p:sp>
      <p:pic>
        <p:nvPicPr>
          <p:cNvPr id="5" name="Imagem 4">
            <a:extLst>
              <a:ext uri="{FF2B5EF4-FFF2-40B4-BE49-F238E27FC236}">
                <a16:creationId xmlns:a16="http://schemas.microsoft.com/office/drawing/2014/main" id="{9A240D7B-EF79-43E9-AE39-9A4B25E054AC}"/>
              </a:ext>
            </a:extLst>
          </p:cNvPr>
          <p:cNvPicPr>
            <a:picLocks noChangeAspect="1"/>
          </p:cNvPicPr>
          <p:nvPr/>
        </p:nvPicPr>
        <p:blipFill>
          <a:blip r:embed="rId2"/>
          <a:stretch>
            <a:fillRect/>
          </a:stretch>
        </p:blipFill>
        <p:spPr>
          <a:xfrm>
            <a:off x="293511" y="3429000"/>
            <a:ext cx="11593690" cy="3429000"/>
          </a:xfrm>
          <a:prstGeom prst="rect">
            <a:avLst/>
          </a:prstGeom>
        </p:spPr>
      </p:pic>
    </p:spTree>
    <p:extLst>
      <p:ext uri="{BB962C8B-B14F-4D97-AF65-F5344CB8AC3E}">
        <p14:creationId xmlns:p14="http://schemas.microsoft.com/office/powerpoint/2010/main" val="123984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2E23D3BF-DF8E-4D9C-9164-100A7E738664}"/>
              </a:ext>
            </a:extLst>
          </p:cNvPr>
          <p:cNvSpPr>
            <a:spLocks noGrp="1"/>
          </p:cNvSpPr>
          <p:nvPr>
            <p:ph type="body" idx="1"/>
          </p:nvPr>
        </p:nvSpPr>
        <p:spPr>
          <a:xfrm>
            <a:off x="1981200" y="692696"/>
            <a:ext cx="9249052" cy="5257800"/>
          </a:xfrm>
        </p:spPr>
        <p:txBody>
          <a:bodyPr>
            <a:normAutofit/>
          </a:bodyPr>
          <a:lstStyle/>
          <a:p>
            <a:endParaRPr lang="pt-BR" dirty="0"/>
          </a:p>
          <a:p>
            <a:pPr marL="0" indent="0" algn="just">
              <a:buNone/>
            </a:pPr>
            <a:r>
              <a:rPr lang="pt-BR" dirty="0"/>
              <a:t>Aquilo que os Auditores do TCE-RS haviam identificado lá em 1999 e que a Auditoria Cidadã da Dívida vem denunciando como parte do </a:t>
            </a:r>
            <a:r>
              <a:rPr lang="pt-BR" b="1" u="sng" dirty="0"/>
              <a:t>Sistema da Dívida</a:t>
            </a:r>
            <a:r>
              <a:rPr lang="pt-BR" dirty="0"/>
              <a:t>, foi para letra da lei como objetivo do Programa de Acompanhamento e  Transparência Fiscal instituído pela Lei Complementar Federal nº 178/2021, que em seu art. 1º enuncia com como objetivo:	</a:t>
            </a:r>
          </a:p>
          <a:p>
            <a:pPr marL="0" indent="0">
              <a:buNone/>
            </a:pPr>
            <a:r>
              <a:rPr lang="pt-BR" dirty="0"/>
              <a:t>“</a:t>
            </a:r>
            <a:r>
              <a:rPr lang="pt-BR" b="1" dirty="0"/>
              <a:t>compatibilizar as políticas fiscais dos entes subnacionais com a da União</a:t>
            </a:r>
            <a:r>
              <a:rPr lang="pt-BR" dirty="0"/>
              <a:t>.”</a:t>
            </a:r>
          </a:p>
          <a:p>
            <a:pPr marL="0" indent="0">
              <a:buNone/>
            </a:pPr>
            <a:r>
              <a:rPr lang="pt-BR" dirty="0"/>
              <a:t>Ou seja, submeter as políticas fiscais dos entes subnacionais aos ditames do rentismo!</a:t>
            </a:r>
          </a:p>
        </p:txBody>
      </p:sp>
    </p:spTree>
    <p:extLst>
      <p:ext uri="{BB962C8B-B14F-4D97-AF65-F5344CB8AC3E}">
        <p14:creationId xmlns:p14="http://schemas.microsoft.com/office/powerpoint/2010/main" val="115531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1981200" y="274639"/>
            <a:ext cx="8229600" cy="1143001"/>
          </a:xfrm>
          <a:prstGeom prst="rect">
            <a:avLst/>
          </a:prstGeom>
        </p:spPr>
        <p:txBody>
          <a:bodyPr>
            <a:normAutofit/>
          </a:bodyPr>
          <a:lstStyle/>
          <a:p>
            <a:pPr lvl="0" algn="ctr">
              <a:defRPr sz="1800"/>
            </a:pPr>
            <a:r>
              <a:rPr sz="4000" b="1" dirty="0" err="1"/>
              <a:t>Propostas</a:t>
            </a:r>
            <a:r>
              <a:rPr sz="4000" b="1" dirty="0"/>
              <a:t> de </a:t>
            </a:r>
            <a:r>
              <a:rPr lang="pt-BR" sz="4000" b="1" dirty="0"/>
              <a:t>Encaminhamento</a:t>
            </a:r>
            <a:endParaRPr sz="4000" b="1" dirty="0"/>
          </a:p>
        </p:txBody>
      </p:sp>
      <p:sp>
        <p:nvSpPr>
          <p:cNvPr id="161" name="Shape 161"/>
          <p:cNvSpPr>
            <a:spLocks noGrp="1"/>
          </p:cNvSpPr>
          <p:nvPr>
            <p:ph type="body" idx="1"/>
          </p:nvPr>
        </p:nvSpPr>
        <p:spPr>
          <a:xfrm>
            <a:off x="1981200" y="1714487"/>
            <a:ext cx="8229600" cy="4810858"/>
          </a:xfrm>
          <a:prstGeom prst="rect">
            <a:avLst/>
          </a:prstGeom>
        </p:spPr>
        <p:txBody>
          <a:bodyPr>
            <a:normAutofit fontScale="92500" lnSpcReduction="20000"/>
          </a:bodyPr>
          <a:lstStyle/>
          <a:p>
            <a:pPr algn="just">
              <a:lnSpc>
                <a:spcPct val="80000"/>
              </a:lnSpc>
              <a:spcBef>
                <a:spcPts val="500"/>
              </a:spcBef>
              <a:buNone/>
              <a:defRPr sz="1800"/>
            </a:pPr>
            <a:r>
              <a:rPr sz="2400" dirty="0"/>
              <a:t>	 </a:t>
            </a:r>
            <a:r>
              <a:rPr sz="2400" dirty="0" err="1"/>
              <a:t>Buscar</a:t>
            </a:r>
            <a:r>
              <a:rPr sz="2400" dirty="0"/>
              <a:t> </a:t>
            </a:r>
            <a:r>
              <a:rPr lang="pt-BR" sz="2400" dirty="0"/>
              <a:t>a REPACTUAÇÃO JUSTA </a:t>
            </a:r>
            <a:r>
              <a:rPr sz="2400" dirty="0"/>
              <a:t>dos CONTRATOS (com </a:t>
            </a:r>
            <a:r>
              <a:rPr sz="2400" dirty="0" err="1"/>
              <a:t>recálculo</a:t>
            </a:r>
            <a:r>
              <a:rPr sz="2400" dirty="0"/>
              <a:t> d</a:t>
            </a:r>
            <a:r>
              <a:rPr lang="pt-BR" sz="2400" dirty="0"/>
              <a:t>o serviço da dívida</a:t>
            </a:r>
            <a:r>
              <a:rPr sz="2400" dirty="0"/>
              <a:t>) </a:t>
            </a:r>
            <a:r>
              <a:rPr sz="2400" dirty="0" err="1"/>
              <a:t>desde</a:t>
            </a:r>
            <a:r>
              <a:rPr sz="2400" dirty="0"/>
              <a:t> a </a:t>
            </a:r>
            <a:r>
              <a:rPr sz="2400" dirty="0" err="1"/>
              <a:t>assinatura</a:t>
            </a:r>
            <a:r>
              <a:rPr lang="pt-BR" sz="2400" dirty="0"/>
              <a:t>,</a:t>
            </a:r>
            <a:r>
              <a:rPr sz="2400" dirty="0"/>
              <a:t> com base </a:t>
            </a:r>
            <a:r>
              <a:rPr sz="2400" dirty="0" err="1"/>
              <a:t>nas</a:t>
            </a:r>
            <a:r>
              <a:rPr sz="2400" dirty="0"/>
              <a:t> </a:t>
            </a:r>
            <a:r>
              <a:rPr sz="2400" dirty="0" err="1"/>
              <a:t>seguintes</a:t>
            </a:r>
            <a:r>
              <a:rPr sz="2400" dirty="0"/>
              <a:t> </a:t>
            </a:r>
            <a:r>
              <a:rPr sz="2400" dirty="0" err="1"/>
              <a:t>premissas</a:t>
            </a:r>
            <a:r>
              <a:rPr sz="2400" dirty="0"/>
              <a:t>:</a:t>
            </a:r>
          </a:p>
          <a:p>
            <a:pPr algn="just">
              <a:lnSpc>
                <a:spcPct val="80000"/>
              </a:lnSpc>
              <a:spcBef>
                <a:spcPts val="500"/>
              </a:spcBef>
              <a:buNone/>
              <a:defRPr sz="1800"/>
            </a:pPr>
            <a:r>
              <a:rPr sz="2400" dirty="0"/>
              <a:t>	1) </a:t>
            </a:r>
            <a:r>
              <a:rPr sz="2400" dirty="0" err="1"/>
              <a:t>proibição</a:t>
            </a:r>
            <a:r>
              <a:rPr sz="2400" dirty="0"/>
              <a:t> da </a:t>
            </a:r>
            <a:r>
              <a:rPr sz="2400" dirty="0" err="1"/>
              <a:t>cobrança</a:t>
            </a:r>
            <a:r>
              <a:rPr sz="2400" dirty="0"/>
              <a:t> de </a:t>
            </a:r>
            <a:r>
              <a:rPr lang="pt-BR" sz="2400" dirty="0"/>
              <a:t>juros e correção pelo IPCA, desde o início.</a:t>
            </a:r>
          </a:p>
          <a:p>
            <a:pPr algn="just">
              <a:lnSpc>
                <a:spcPct val="80000"/>
              </a:lnSpc>
              <a:spcBef>
                <a:spcPts val="500"/>
              </a:spcBef>
              <a:buNone/>
              <a:defRPr sz="1800"/>
            </a:pPr>
            <a:r>
              <a:rPr lang="pt-BR" sz="2400" dirty="0"/>
              <a:t>	2</a:t>
            </a:r>
            <a:r>
              <a:rPr sz="2400" dirty="0"/>
              <a:t>)</a:t>
            </a:r>
            <a:r>
              <a:rPr lang="pt-BR" sz="2400" dirty="0"/>
              <a:t> LUTAR pela </a:t>
            </a:r>
            <a:r>
              <a:rPr lang="pt-BR" sz="2400" b="1" dirty="0"/>
              <a:t>VOTAÇÃO E APROVAÇÃO DO PLS nº 561/2015, de autoria dos três senadores gaúchos, que prevê o expurgo dos juros e a adoção do IPCA nos contratos de dívida com a União, desde o início.</a:t>
            </a:r>
          </a:p>
          <a:p>
            <a:pPr algn="just">
              <a:lnSpc>
                <a:spcPct val="80000"/>
              </a:lnSpc>
              <a:spcBef>
                <a:spcPts val="500"/>
              </a:spcBef>
              <a:buNone/>
              <a:defRPr sz="1800"/>
            </a:pPr>
            <a:r>
              <a:rPr lang="pt-BR" sz="2400" b="1" dirty="0"/>
              <a:t>	3)</a:t>
            </a:r>
            <a:r>
              <a:rPr lang="pt-BR" sz="2400" b="1" u="sng" dirty="0"/>
              <a:t> Auditoria CIDADÃ das dívidas públicas do Estado RS e da União</a:t>
            </a:r>
            <a:r>
              <a:rPr lang="pt-BR" sz="2400" dirty="0"/>
              <a:t> (art. 26 do ADCT, da CF/88). </a:t>
            </a:r>
            <a:endParaRPr lang="pt-BR" sz="2400" b="1" dirty="0"/>
          </a:p>
          <a:p>
            <a:pPr algn="just">
              <a:lnSpc>
                <a:spcPct val="80000"/>
              </a:lnSpc>
              <a:spcBef>
                <a:spcPts val="500"/>
              </a:spcBef>
              <a:buNone/>
              <a:defRPr sz="1800"/>
            </a:pPr>
            <a:r>
              <a:rPr lang="pt-BR" sz="2400" b="1" dirty="0"/>
              <a:t>	</a:t>
            </a:r>
            <a:r>
              <a:rPr lang="pt-BR" sz="2400" dirty="0"/>
              <a:t>4) Respeitar o pacto federativo.</a:t>
            </a:r>
          </a:p>
          <a:p>
            <a:pPr algn="just">
              <a:lnSpc>
                <a:spcPct val="80000"/>
              </a:lnSpc>
              <a:spcBef>
                <a:spcPts val="500"/>
              </a:spcBef>
              <a:buNone/>
              <a:defRPr sz="1800"/>
            </a:pPr>
            <a:r>
              <a:rPr lang="pt-BR" sz="2400" dirty="0"/>
              <a:t>	5) Colocar o RRF em pauta nas discussões públicas, evidenciando sua relação com o sistema da dívida.</a:t>
            </a:r>
          </a:p>
          <a:p>
            <a:pPr algn="just">
              <a:lnSpc>
                <a:spcPct val="80000"/>
              </a:lnSpc>
              <a:spcBef>
                <a:spcPts val="500"/>
              </a:spcBef>
              <a:buNone/>
              <a:defRPr sz="1800"/>
            </a:pPr>
            <a:r>
              <a:rPr lang="pt-BR" sz="2400" dirty="0"/>
              <a:t>	6) Organizar os estados mais endividados para negociar em bloco com a União.</a:t>
            </a:r>
          </a:p>
          <a:p>
            <a:pPr algn="just">
              <a:lnSpc>
                <a:spcPct val="80000"/>
              </a:lnSpc>
              <a:spcBef>
                <a:spcPts val="500"/>
              </a:spcBef>
              <a:buNone/>
              <a:defRPr sz="1800"/>
            </a:pPr>
            <a:r>
              <a:rPr lang="pt-BR" sz="2400" dirty="0"/>
              <a:t>	7) Ampliar o número de “Amicus </a:t>
            </a:r>
            <a:r>
              <a:rPr lang="pt-BR" sz="2400" dirty="0" err="1"/>
              <a:t>Curiae</a:t>
            </a:r>
            <a:r>
              <a:rPr lang="pt-BR" sz="2400" dirty="0"/>
              <a:t>” na ACO 2059</a:t>
            </a:r>
          </a:p>
          <a:p>
            <a:pPr algn="just">
              <a:lnSpc>
                <a:spcPct val="80000"/>
              </a:lnSpc>
              <a:spcBef>
                <a:spcPts val="500"/>
              </a:spcBef>
              <a:buNone/>
              <a:defRPr sz="1800"/>
            </a:pPr>
            <a:r>
              <a:rPr lang="pt-BR" sz="2400" dirty="0"/>
              <a:t>	8) </a:t>
            </a:r>
            <a:r>
              <a:rPr lang="pt-BR" sz="2400" dirty="0">
                <a:solidFill>
                  <a:srgbClr val="FF0000"/>
                </a:solidFill>
              </a:rPr>
              <a:t>Interiorizar a Campanha #aContaEstáPaga</a:t>
            </a:r>
            <a:r>
              <a:rPr lang="pt-BR" sz="2400" dirty="0"/>
              <a:t>.</a:t>
            </a:r>
          </a:p>
          <a:p>
            <a:pPr algn="just">
              <a:lnSpc>
                <a:spcPct val="80000"/>
              </a:lnSpc>
              <a:spcBef>
                <a:spcPts val="500"/>
              </a:spcBef>
              <a:buNone/>
              <a:defRPr sz="1800"/>
            </a:pPr>
            <a:r>
              <a:rPr lang="pt-BR" sz="2400" dirty="0"/>
              <a:t>	</a:t>
            </a:r>
            <a:endParaRP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727DC-15B1-4925-97F0-69A40ABB9AF4}"/>
              </a:ext>
            </a:extLst>
          </p:cNvPr>
          <p:cNvSpPr>
            <a:spLocks noGrp="1"/>
          </p:cNvSpPr>
          <p:nvPr>
            <p:ph type="title"/>
          </p:nvPr>
        </p:nvSpPr>
        <p:spPr/>
        <p:txBody>
          <a:bodyPr>
            <a:normAutofit fontScale="90000"/>
          </a:bodyPr>
          <a:lstStyle/>
          <a:p>
            <a:r>
              <a:rPr lang="pt-BR" dirty="0"/>
              <a:t>IMPORTANTE ACESSAR NOSSAS REDES SOCIAIS E COMPARTILHAR AS PUBLICAÇÕES:</a:t>
            </a:r>
            <a:br>
              <a:rPr lang="pt-BR" dirty="0"/>
            </a:br>
            <a:endParaRPr lang="pt-BR" dirty="0"/>
          </a:p>
        </p:txBody>
      </p:sp>
      <p:sp>
        <p:nvSpPr>
          <p:cNvPr id="3" name="Espaço Reservado para Conteúdo 2">
            <a:extLst>
              <a:ext uri="{FF2B5EF4-FFF2-40B4-BE49-F238E27FC236}">
                <a16:creationId xmlns:a16="http://schemas.microsoft.com/office/drawing/2014/main" id="{EFA9B5CF-A65C-4A14-B80A-0CCE950FC976}"/>
              </a:ext>
            </a:extLst>
          </p:cNvPr>
          <p:cNvSpPr>
            <a:spLocks noGrp="1"/>
          </p:cNvSpPr>
          <p:nvPr>
            <p:ph idx="1"/>
          </p:nvPr>
        </p:nvSpPr>
        <p:spPr/>
        <p:txBody>
          <a:bodyPr/>
          <a:lstStyle/>
          <a:p>
            <a:r>
              <a:rPr lang="pt-BR" dirty="0"/>
              <a:t>Instagram: @acontaestapaga.rs</a:t>
            </a:r>
          </a:p>
          <a:p>
            <a:pPr marL="0" indent="0">
              <a:buNone/>
            </a:pPr>
            <a:endParaRPr lang="pt-BR" dirty="0"/>
          </a:p>
          <a:p>
            <a:r>
              <a:rPr lang="pt-BR" dirty="0"/>
              <a:t>Facebook: A CONTA ESTÁ PAGA</a:t>
            </a:r>
          </a:p>
          <a:p>
            <a:endParaRPr lang="pt-BR" dirty="0"/>
          </a:p>
          <a:p>
            <a:r>
              <a:rPr lang="pt-BR" dirty="0"/>
              <a:t>X: @acontaestapaga</a:t>
            </a:r>
          </a:p>
          <a:p>
            <a:endParaRPr lang="pt-BR" dirty="0"/>
          </a:p>
          <a:p>
            <a:r>
              <a:rPr lang="pt-BR" dirty="0"/>
              <a:t>Web: </a:t>
            </a:r>
            <a:r>
              <a:rPr lang="pt-BR" dirty="0">
                <a:hlinkClick r:id="rId2"/>
              </a:rPr>
              <a:t>www.acontaestapaga.com.br</a:t>
            </a:r>
            <a:r>
              <a:rPr lang="pt-BR" dirty="0"/>
              <a:t> </a:t>
            </a:r>
          </a:p>
        </p:txBody>
      </p:sp>
    </p:spTree>
    <p:extLst>
      <p:ext uri="{BB962C8B-B14F-4D97-AF65-F5344CB8AC3E}">
        <p14:creationId xmlns:p14="http://schemas.microsoft.com/office/powerpoint/2010/main" val="62612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689BD-635D-464F-BBCA-51D49A7E7843}"/>
              </a:ext>
            </a:extLst>
          </p:cNvPr>
          <p:cNvSpPr>
            <a:spLocks noGrp="1"/>
          </p:cNvSpPr>
          <p:nvPr>
            <p:ph type="title"/>
          </p:nvPr>
        </p:nvSpPr>
        <p:spPr/>
        <p:txBody>
          <a:bodyPr/>
          <a:lstStyle/>
          <a:p>
            <a:pPr algn="ctr"/>
            <a:r>
              <a:rPr lang="pt-BR" b="1" dirty="0"/>
              <a:t>Grato pela atenção! Vamos à Campanha!</a:t>
            </a:r>
          </a:p>
        </p:txBody>
      </p:sp>
      <p:pic>
        <p:nvPicPr>
          <p:cNvPr id="4" name="Espaço Reservado para Conteúdo 4">
            <a:extLst>
              <a:ext uri="{FF2B5EF4-FFF2-40B4-BE49-F238E27FC236}">
                <a16:creationId xmlns:a16="http://schemas.microsoft.com/office/drawing/2014/main" id="{4F9C78D5-5A8B-43A8-889F-AD5C339556B6}"/>
              </a:ext>
            </a:extLst>
          </p:cNvPr>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190872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1028D99-FCB4-4149-9F05-75C181E8B9DD}"/>
              </a:ext>
            </a:extLst>
          </p:cNvPr>
          <p:cNvPicPr>
            <a:picLocks noGrp="1" noChangeAspect="1"/>
          </p:cNvPicPr>
          <p:nvPr>
            <p:ph idx="1"/>
          </p:nvPr>
        </p:nvPicPr>
        <p:blipFill>
          <a:blip r:embed="rId2"/>
          <a:stretch>
            <a:fillRect/>
          </a:stretch>
        </p:blipFill>
        <p:spPr>
          <a:xfrm>
            <a:off x="2903220" y="571500"/>
            <a:ext cx="6652260" cy="5605463"/>
          </a:xfrm>
        </p:spPr>
      </p:pic>
    </p:spTree>
    <p:extLst>
      <p:ext uri="{BB962C8B-B14F-4D97-AF65-F5344CB8AC3E}">
        <p14:creationId xmlns:p14="http://schemas.microsoft.com/office/powerpoint/2010/main" val="150749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2392680" y="274352"/>
            <a:ext cx="8229600" cy="1143001"/>
          </a:xfrm>
          <a:prstGeom prst="rect">
            <a:avLst/>
          </a:prstGeom>
        </p:spPr>
        <p:txBody>
          <a:bodyPr>
            <a:normAutofit/>
          </a:bodyPr>
          <a:lstStyle/>
          <a:p>
            <a:pPr algn="ctr" defTabSz="832104">
              <a:defRPr sz="1800"/>
            </a:pPr>
            <a:r>
              <a:rPr lang="pt-BR" sz="3200" b="1" dirty="0"/>
              <a:t>DÍVIDA TOTAL ADM. DIRETA 1970/2023</a:t>
            </a:r>
            <a:br>
              <a:rPr lang="pt-BR" sz="3200" b="1" dirty="0"/>
            </a:br>
            <a:r>
              <a:rPr lang="pt-BR" sz="2400" b="1" dirty="0"/>
              <a:t>(valores em R$ bilhões - DEZ/2023)</a:t>
            </a:r>
            <a:endParaRPr sz="2400" b="1" dirty="0"/>
          </a:p>
        </p:txBody>
      </p:sp>
      <p:sp>
        <p:nvSpPr>
          <p:cNvPr id="111" name="Shape 111"/>
          <p:cNvSpPr/>
          <p:nvPr/>
        </p:nvSpPr>
        <p:spPr>
          <a:xfrm>
            <a:off x="2204720" y="5933434"/>
            <a:ext cx="8605520" cy="3077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600"/>
            </a:lvl1pPr>
          </a:lstStyle>
          <a:p>
            <a:pPr>
              <a:defRPr sz="1800"/>
            </a:pPr>
            <a:r>
              <a:rPr sz="1400" dirty="0"/>
              <a:t>Fonte: </a:t>
            </a:r>
            <a:r>
              <a:rPr lang="pt-BR" sz="1400" dirty="0"/>
              <a:t>Dados do</a:t>
            </a:r>
            <a:r>
              <a:rPr sz="1400" dirty="0"/>
              <a:t> </a:t>
            </a:r>
            <a:r>
              <a:rPr sz="1400" dirty="0" err="1"/>
              <a:t>Relatório</a:t>
            </a:r>
            <a:r>
              <a:rPr sz="1400" dirty="0"/>
              <a:t> </a:t>
            </a:r>
            <a:r>
              <a:rPr sz="1400" dirty="0" err="1"/>
              <a:t>Dívida</a:t>
            </a:r>
            <a:r>
              <a:rPr sz="1400" dirty="0"/>
              <a:t> </a:t>
            </a:r>
            <a:r>
              <a:rPr sz="1400" dirty="0" err="1"/>
              <a:t>Pública</a:t>
            </a:r>
            <a:r>
              <a:rPr lang="pt-BR" sz="1400" dirty="0"/>
              <a:t> 2023</a:t>
            </a:r>
            <a:r>
              <a:rPr sz="1400" dirty="0"/>
              <a:t>/SEFAZ</a:t>
            </a:r>
            <a:r>
              <a:rPr lang="pt-BR" sz="1400" dirty="0"/>
              <a:t>-</a:t>
            </a:r>
            <a:r>
              <a:rPr sz="1400" dirty="0"/>
              <a:t>RS,</a:t>
            </a:r>
            <a:r>
              <a:rPr lang="pt-BR" sz="1400" dirty="0"/>
              <a:t> TABELA A.2. Valores</a:t>
            </a:r>
            <a:r>
              <a:rPr sz="1400" dirty="0"/>
              <a:t> </a:t>
            </a:r>
            <a:r>
              <a:rPr lang="pt-BR" sz="1400" dirty="0"/>
              <a:t>corrigidos pelo IGP-DI/FGV.</a:t>
            </a:r>
            <a:endParaRPr sz="1400" dirty="0"/>
          </a:p>
        </p:txBody>
      </p:sp>
      <p:sp>
        <p:nvSpPr>
          <p:cNvPr id="113" name="Shape 113"/>
          <p:cNvSpPr/>
          <p:nvPr/>
        </p:nvSpPr>
        <p:spPr>
          <a:xfrm>
            <a:off x="2947227" y="5157191"/>
            <a:ext cx="1224162" cy="216008"/>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1100" b="1"/>
            </a:lvl1pPr>
          </a:lstStyle>
          <a:p>
            <a:pPr>
              <a:defRPr sz="1800" b="0"/>
            </a:pPr>
            <a:endParaRPr sz="1800" dirty="0"/>
          </a:p>
        </p:txBody>
      </p:sp>
      <p:sp>
        <p:nvSpPr>
          <p:cNvPr id="114" name="Shape 114"/>
          <p:cNvSpPr/>
          <p:nvPr/>
        </p:nvSpPr>
        <p:spPr>
          <a:xfrm>
            <a:off x="9229556" y="2492906"/>
            <a:ext cx="1224162" cy="288038"/>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1100" b="1"/>
            </a:lvl1pPr>
          </a:lstStyle>
          <a:p>
            <a:pPr>
              <a:defRPr sz="1800" b="0"/>
            </a:pPr>
            <a:endParaRPr sz="1800" dirty="0"/>
          </a:p>
        </p:txBody>
      </p:sp>
      <p:sp>
        <p:nvSpPr>
          <p:cNvPr id="115" name="Shape 115"/>
          <p:cNvSpPr/>
          <p:nvPr/>
        </p:nvSpPr>
        <p:spPr>
          <a:xfrm>
            <a:off x="7155198" y="2636925"/>
            <a:ext cx="1147653" cy="216008"/>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endParaRPr b="1" dirty="0"/>
          </a:p>
        </p:txBody>
      </p:sp>
      <p:sp>
        <p:nvSpPr>
          <p:cNvPr id="116" name="Shape 116"/>
          <p:cNvSpPr/>
          <p:nvPr/>
        </p:nvSpPr>
        <p:spPr>
          <a:xfrm>
            <a:off x="6390096" y="4149061"/>
            <a:ext cx="1147652" cy="216049"/>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endParaRPr sz="1100" b="1" dirty="0"/>
          </a:p>
        </p:txBody>
      </p:sp>
      <p:graphicFrame>
        <p:nvGraphicFramePr>
          <p:cNvPr id="11" name="Gráfico 10">
            <a:extLst>
              <a:ext uri="{FF2B5EF4-FFF2-40B4-BE49-F238E27FC236}">
                <a16:creationId xmlns:a16="http://schemas.microsoft.com/office/drawing/2014/main" id="{9264AE1D-220B-4B9D-AF2F-13FCC42EE052}"/>
              </a:ext>
            </a:extLst>
          </p:cNvPr>
          <p:cNvGraphicFramePr>
            <a:graphicFrameLocks/>
          </p:cNvGraphicFramePr>
          <p:nvPr>
            <p:extLst>
              <p:ext uri="{D42A27DB-BD31-4B8C-83A1-F6EECF244321}">
                <p14:modId xmlns:p14="http://schemas.microsoft.com/office/powerpoint/2010/main" val="3671059959"/>
              </p:ext>
            </p:extLst>
          </p:nvPr>
        </p:nvGraphicFramePr>
        <p:xfrm>
          <a:off x="2086822" y="1626349"/>
          <a:ext cx="7754815" cy="377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23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1981200" y="274639"/>
            <a:ext cx="8229600" cy="1143001"/>
          </a:xfrm>
          <a:prstGeom prst="rect">
            <a:avLst/>
          </a:prstGeom>
        </p:spPr>
        <p:txBody>
          <a:bodyPr>
            <a:normAutofit/>
          </a:bodyPr>
          <a:lstStyle>
            <a:lvl1pPr defTabSz="832104">
              <a:defRPr sz="3549"/>
            </a:lvl1pPr>
          </a:lstStyle>
          <a:p>
            <a:pPr lvl="0" algn="ctr">
              <a:defRPr sz="1800"/>
            </a:pPr>
            <a:r>
              <a:rPr sz="3200" b="1" dirty="0"/>
              <a:t>DESEQUILÍBRIO ECONÔMICO FINANCEIRO EM PROL DA UNIÃO</a:t>
            </a:r>
          </a:p>
        </p:txBody>
      </p:sp>
      <p:sp>
        <p:nvSpPr>
          <p:cNvPr id="101" name="Shape 101"/>
          <p:cNvSpPr>
            <a:spLocks noGrp="1"/>
          </p:cNvSpPr>
          <p:nvPr>
            <p:ph type="body" idx="1"/>
          </p:nvPr>
        </p:nvSpPr>
        <p:spPr>
          <a:xfrm>
            <a:off x="1981200" y="1600201"/>
            <a:ext cx="8229600" cy="4525963"/>
          </a:xfrm>
          <a:prstGeom prst="rect">
            <a:avLst/>
          </a:prstGeom>
        </p:spPr>
        <p:txBody>
          <a:bodyPr>
            <a:normAutofit/>
          </a:bodyPr>
          <a:lstStyle/>
          <a:p>
            <a:pPr marL="336042" indent="-336042" defTabSz="896111">
              <a:defRPr sz="1800"/>
            </a:pPr>
            <a:endParaRPr sz="3136" dirty="0"/>
          </a:p>
          <a:p>
            <a:pPr marL="336042" indent="-336042" algn="just" defTabSz="896111">
              <a:defRPr sz="1800"/>
            </a:pPr>
            <a:r>
              <a:rPr sz="3136" dirty="0"/>
              <a:t>O </a:t>
            </a:r>
            <a:r>
              <a:rPr sz="3136" dirty="0" err="1"/>
              <a:t>Relatório</a:t>
            </a:r>
            <a:r>
              <a:rPr sz="3136" dirty="0"/>
              <a:t> </a:t>
            </a:r>
            <a:r>
              <a:rPr sz="3136" dirty="0" err="1"/>
              <a:t>Anual</a:t>
            </a:r>
            <a:r>
              <a:rPr sz="3136" dirty="0"/>
              <a:t> da D</a:t>
            </a:r>
            <a:r>
              <a:rPr lang="pt-BR" sz="3136" dirty="0"/>
              <a:t>í</a:t>
            </a:r>
            <a:r>
              <a:rPr sz="3136" dirty="0" err="1"/>
              <a:t>vida</a:t>
            </a:r>
            <a:r>
              <a:rPr sz="3136" dirty="0"/>
              <a:t> </a:t>
            </a:r>
            <a:r>
              <a:rPr sz="3136" dirty="0" err="1"/>
              <a:t>Pública</a:t>
            </a:r>
            <a:r>
              <a:rPr sz="3136" dirty="0"/>
              <a:t> </a:t>
            </a:r>
            <a:r>
              <a:rPr sz="3136" dirty="0" err="1"/>
              <a:t>Estadual</a:t>
            </a:r>
            <a:r>
              <a:rPr sz="3136" dirty="0"/>
              <a:t> 20</a:t>
            </a:r>
            <a:r>
              <a:rPr lang="pt-BR" sz="3136" dirty="0"/>
              <a:t>22</a:t>
            </a:r>
            <a:r>
              <a:rPr sz="3136" dirty="0"/>
              <a:t> da SEFAZ (</a:t>
            </a:r>
            <a:r>
              <a:rPr sz="3136" dirty="0" err="1"/>
              <a:t>Tabela</a:t>
            </a:r>
            <a:r>
              <a:rPr sz="3136" dirty="0"/>
              <a:t> A.</a:t>
            </a:r>
            <a:r>
              <a:rPr lang="pt-BR" sz="3136" dirty="0"/>
              <a:t>1</a:t>
            </a:r>
            <a:r>
              <a:rPr sz="3136" dirty="0"/>
              <a:t>, </a:t>
            </a:r>
            <a:r>
              <a:rPr sz="3136" dirty="0" err="1"/>
              <a:t>fl</a:t>
            </a:r>
            <a:r>
              <a:rPr lang="pt-BR" sz="3136" dirty="0"/>
              <a:t>s</a:t>
            </a:r>
            <a:r>
              <a:rPr sz="3136" dirty="0"/>
              <a:t>. </a:t>
            </a:r>
            <a:r>
              <a:rPr lang="pt-BR" sz="3136" dirty="0"/>
              <a:t>66 e 67</a:t>
            </a:r>
            <a:r>
              <a:rPr sz="3136" dirty="0"/>
              <a:t>) </a:t>
            </a:r>
            <a:r>
              <a:rPr sz="3136" dirty="0" err="1"/>
              <a:t>demonstra</a:t>
            </a:r>
            <a:r>
              <a:rPr sz="3136" dirty="0"/>
              <a:t> que no </a:t>
            </a:r>
            <a:r>
              <a:rPr sz="3136" dirty="0" err="1"/>
              <a:t>período</a:t>
            </a:r>
            <a:r>
              <a:rPr sz="3136" dirty="0"/>
              <a:t> 1991/1997 a </a:t>
            </a:r>
            <a:r>
              <a:rPr sz="3136" dirty="0" err="1"/>
              <a:t>média</a:t>
            </a:r>
            <a:r>
              <a:rPr sz="3136" dirty="0"/>
              <a:t> de </a:t>
            </a:r>
            <a:r>
              <a:rPr sz="3136" dirty="0" err="1"/>
              <a:t>comprometimento</a:t>
            </a:r>
            <a:r>
              <a:rPr sz="3136" dirty="0"/>
              <a:t> da RLR com o </a:t>
            </a:r>
            <a:r>
              <a:rPr sz="3136" dirty="0" err="1"/>
              <a:t>pagamento</a:t>
            </a:r>
            <a:r>
              <a:rPr sz="3136" dirty="0"/>
              <a:t> da </a:t>
            </a:r>
            <a:r>
              <a:rPr sz="3136" dirty="0" err="1"/>
              <a:t>dívida</a:t>
            </a:r>
            <a:r>
              <a:rPr sz="3136" dirty="0"/>
              <a:t> era de 8% </a:t>
            </a:r>
            <a:r>
              <a:rPr sz="3136" dirty="0" err="1"/>
              <a:t>a.a.</a:t>
            </a:r>
            <a:endParaRPr sz="3136" dirty="0"/>
          </a:p>
          <a:p>
            <a:pPr marL="336042" indent="-336042" defTabSz="896111">
              <a:defRPr sz="1800"/>
            </a:pPr>
            <a:endParaRPr sz="3136" dirty="0"/>
          </a:p>
          <a:p>
            <a:pPr marL="336042" indent="-336042" algn="just" defTabSz="896111">
              <a:defRPr sz="1800"/>
            </a:pPr>
            <a:r>
              <a:rPr sz="3136" dirty="0"/>
              <a:t>No </a:t>
            </a:r>
            <a:r>
              <a:rPr sz="3136" dirty="0" err="1"/>
              <a:t>período</a:t>
            </a:r>
            <a:r>
              <a:rPr sz="3136" dirty="0"/>
              <a:t> 1998/2015 </a:t>
            </a:r>
            <a:r>
              <a:rPr sz="3136" dirty="0" err="1"/>
              <a:t>essa</a:t>
            </a:r>
            <a:r>
              <a:rPr sz="3136" dirty="0"/>
              <a:t> </a:t>
            </a:r>
            <a:r>
              <a:rPr sz="3136" dirty="0" err="1"/>
              <a:t>média</a:t>
            </a:r>
            <a:r>
              <a:rPr sz="3136" dirty="0"/>
              <a:t> </a:t>
            </a:r>
            <a:r>
              <a:rPr sz="3136" dirty="0" err="1"/>
              <a:t>subiu</a:t>
            </a:r>
            <a:r>
              <a:rPr sz="3136" dirty="0"/>
              <a:t> para 16,6</a:t>
            </a:r>
            <a:r>
              <a:rPr lang="pt-BR" sz="3136" dirty="0"/>
              <a:t>8</a:t>
            </a:r>
            <a:r>
              <a:rPr sz="3136" dirty="0"/>
              <a:t>%. MAIS QUE DOBROU!</a:t>
            </a:r>
          </a:p>
        </p:txBody>
      </p:sp>
    </p:spTree>
    <p:extLst>
      <p:ext uri="{BB962C8B-B14F-4D97-AF65-F5344CB8AC3E}">
        <p14:creationId xmlns:p14="http://schemas.microsoft.com/office/powerpoint/2010/main" val="165903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1952596" y="642918"/>
            <a:ext cx="8229601" cy="1143001"/>
          </a:xfrm>
          <a:prstGeom prst="rect">
            <a:avLst/>
          </a:prstGeom>
        </p:spPr>
        <p:txBody>
          <a:bodyPr>
            <a:normAutofit/>
          </a:bodyPr>
          <a:lstStyle>
            <a:lvl1pPr defTabSz="832104">
              <a:defRPr sz="3549"/>
            </a:lvl1pPr>
          </a:lstStyle>
          <a:p>
            <a:pPr lvl="0" algn="ctr">
              <a:defRPr sz="1800"/>
            </a:pPr>
            <a:r>
              <a:rPr sz="3200" b="1" dirty="0"/>
              <a:t>CONTRATO Nº 014/98/STN/COAFI, </a:t>
            </a:r>
            <a:r>
              <a:rPr sz="3200" b="1" dirty="0" err="1"/>
              <a:t>autorizado</a:t>
            </a:r>
            <a:r>
              <a:rPr sz="3200" b="1" dirty="0"/>
              <a:t> </a:t>
            </a:r>
            <a:r>
              <a:rPr sz="3200" b="1" dirty="0" err="1"/>
              <a:t>na</a:t>
            </a:r>
            <a:r>
              <a:rPr sz="3200" b="1" dirty="0"/>
              <a:t> Lei Federal nº 9.496/97</a:t>
            </a:r>
            <a:r>
              <a:rPr lang="pt-BR" sz="3200" b="1" dirty="0"/>
              <a:t> + PROES</a:t>
            </a:r>
            <a:endParaRPr sz="3200" b="1" dirty="0"/>
          </a:p>
        </p:txBody>
      </p:sp>
      <p:sp>
        <p:nvSpPr>
          <p:cNvPr id="98" name="Shape 98"/>
          <p:cNvSpPr>
            <a:spLocks noGrp="1"/>
          </p:cNvSpPr>
          <p:nvPr>
            <p:ph type="body" idx="1"/>
          </p:nvPr>
        </p:nvSpPr>
        <p:spPr>
          <a:xfrm>
            <a:off x="1981200" y="2071678"/>
            <a:ext cx="8229600" cy="4054486"/>
          </a:xfrm>
          <a:prstGeom prst="rect">
            <a:avLst/>
          </a:prstGeom>
        </p:spPr>
        <p:txBody>
          <a:bodyPr>
            <a:normAutofit fontScale="92500" lnSpcReduction="20000"/>
          </a:bodyPr>
          <a:lstStyle/>
          <a:p>
            <a:pPr>
              <a:lnSpc>
                <a:spcPct val="80000"/>
              </a:lnSpc>
              <a:spcBef>
                <a:spcPts val="400"/>
              </a:spcBef>
              <a:defRPr sz="1800"/>
            </a:pPr>
            <a:r>
              <a:rPr sz="2000" dirty="0" err="1"/>
              <a:t>Montante</a:t>
            </a:r>
            <a:r>
              <a:rPr sz="2000" dirty="0"/>
              <a:t> </a:t>
            </a:r>
            <a:r>
              <a:rPr sz="2000" dirty="0" err="1"/>
              <a:t>inicial</a:t>
            </a:r>
            <a:r>
              <a:rPr sz="2000" dirty="0"/>
              <a:t>: R$ </a:t>
            </a:r>
            <a:r>
              <a:rPr lang="pt-BR" sz="2000" dirty="0"/>
              <a:t>9,5</a:t>
            </a:r>
            <a:r>
              <a:rPr sz="2000" dirty="0"/>
              <a:t> </a:t>
            </a:r>
            <a:r>
              <a:rPr sz="2000" dirty="0" err="1"/>
              <a:t>bilhões</a:t>
            </a:r>
            <a:r>
              <a:rPr lang="pt-BR" sz="2000" dirty="0"/>
              <a:t>, pagamos R$ 29,22 bilhões e,</a:t>
            </a:r>
            <a:r>
              <a:rPr sz="2000" dirty="0"/>
              <a:t> </a:t>
            </a:r>
            <a:r>
              <a:rPr sz="2000" dirty="0" err="1"/>
              <a:t>em</a:t>
            </a:r>
            <a:r>
              <a:rPr sz="2000" dirty="0"/>
              <a:t> 31/12/20</a:t>
            </a:r>
            <a:r>
              <a:rPr lang="pt-BR" sz="2000" dirty="0"/>
              <a:t>23,</a:t>
            </a:r>
            <a:r>
              <a:rPr sz="2000" dirty="0"/>
              <a:t> </a:t>
            </a:r>
            <a:r>
              <a:rPr lang="pt-BR" sz="2000" dirty="0"/>
              <a:t>ainda devíamos </a:t>
            </a:r>
            <a:r>
              <a:rPr sz="2000" dirty="0"/>
              <a:t>R$ </a:t>
            </a:r>
            <a:r>
              <a:rPr lang="pt-BR" sz="2000" dirty="0"/>
              <a:t>92,84 </a:t>
            </a:r>
            <a:r>
              <a:rPr sz="2000" dirty="0" err="1"/>
              <a:t>bilhões</a:t>
            </a:r>
            <a:r>
              <a:rPr sz="2000" dirty="0"/>
              <a:t>, que </a:t>
            </a:r>
            <a:r>
              <a:rPr sz="2000" dirty="0" err="1"/>
              <a:t>significam</a:t>
            </a:r>
            <a:r>
              <a:rPr sz="2000" dirty="0"/>
              <a:t> </a:t>
            </a:r>
            <a:r>
              <a:rPr lang="pt-BR" sz="2000" dirty="0"/>
              <a:t>90,6</a:t>
            </a:r>
            <a:r>
              <a:rPr sz="2000" dirty="0"/>
              <a:t>% da </a:t>
            </a:r>
            <a:r>
              <a:rPr sz="2000" dirty="0" err="1"/>
              <a:t>nossa</a:t>
            </a:r>
            <a:r>
              <a:rPr sz="2000" dirty="0"/>
              <a:t> </a:t>
            </a:r>
            <a:r>
              <a:rPr sz="2000" dirty="0" err="1"/>
              <a:t>dívida</a:t>
            </a:r>
            <a:r>
              <a:rPr sz="2000" dirty="0"/>
              <a:t> total de R$ </a:t>
            </a:r>
            <a:r>
              <a:rPr lang="pt-BR" sz="2000" dirty="0"/>
              <a:t>102,40 </a:t>
            </a:r>
            <a:r>
              <a:rPr sz="2000" dirty="0" err="1"/>
              <a:t>bilhões</a:t>
            </a:r>
            <a:r>
              <a:rPr lang="pt-BR" sz="2000" dirty="0"/>
              <a:t>. </a:t>
            </a:r>
            <a:r>
              <a:rPr lang="pt-BR" sz="2000" b="1" dirty="0"/>
              <a:t>Pagamos 3 vezes o valor original e ainda devemos 9,8 vezes aquele valor.</a:t>
            </a:r>
          </a:p>
          <a:p>
            <a:pPr>
              <a:lnSpc>
                <a:spcPct val="80000"/>
              </a:lnSpc>
              <a:spcBef>
                <a:spcPts val="400"/>
              </a:spcBef>
              <a:defRPr sz="1800"/>
            </a:pPr>
            <a:r>
              <a:rPr lang="pt-BR" sz="2000" b="1" dirty="0"/>
              <a:t>Com a assinatura do RRF as parcelas não pagas em função das liminares do STF e outras dívidas foram consolidadas no Contrato nº 261/COAFI/2022, situação que muda as bases de comparação daqui pra frente.</a:t>
            </a:r>
          </a:p>
          <a:p>
            <a:pPr>
              <a:lnSpc>
                <a:spcPct val="80000"/>
              </a:lnSpc>
              <a:spcBef>
                <a:spcPts val="400"/>
              </a:spcBef>
              <a:defRPr sz="1800"/>
            </a:pPr>
            <a:endParaRPr lang="pt-BR" sz="2000" dirty="0"/>
          </a:p>
          <a:p>
            <a:pPr>
              <a:lnSpc>
                <a:spcPct val="80000"/>
              </a:lnSpc>
              <a:spcBef>
                <a:spcPts val="400"/>
              </a:spcBef>
              <a:defRPr sz="1800"/>
            </a:pPr>
            <a:r>
              <a:rPr lang="pt-BR" sz="2000" dirty="0"/>
              <a:t>Critérios de correção originais;</a:t>
            </a:r>
            <a:endParaRPr sz="2000" dirty="0"/>
          </a:p>
          <a:p>
            <a:pPr>
              <a:lnSpc>
                <a:spcPct val="80000"/>
              </a:lnSpc>
              <a:spcBef>
                <a:spcPts val="400"/>
              </a:spcBef>
              <a:defRPr sz="1800"/>
            </a:pPr>
            <a:r>
              <a:rPr sz="2000" dirty="0" err="1"/>
              <a:t>Indexador</a:t>
            </a:r>
            <a:r>
              <a:rPr sz="2000" dirty="0"/>
              <a:t>: IGP-DI</a:t>
            </a:r>
          </a:p>
          <a:p>
            <a:pPr>
              <a:lnSpc>
                <a:spcPct val="80000"/>
              </a:lnSpc>
              <a:spcBef>
                <a:spcPts val="400"/>
              </a:spcBef>
              <a:defRPr sz="1800"/>
            </a:pPr>
            <a:r>
              <a:rPr sz="2000" dirty="0" err="1"/>
              <a:t>Juros</a:t>
            </a:r>
            <a:r>
              <a:rPr sz="2000" dirty="0"/>
              <a:t> </a:t>
            </a:r>
            <a:r>
              <a:rPr sz="2000" dirty="0" err="1"/>
              <a:t>nominais</a:t>
            </a:r>
            <a:r>
              <a:rPr sz="2000" dirty="0"/>
              <a:t> </a:t>
            </a:r>
            <a:r>
              <a:rPr sz="2000" dirty="0" err="1"/>
              <a:t>compostos</a:t>
            </a:r>
            <a:r>
              <a:rPr sz="2000" dirty="0"/>
              <a:t> (</a:t>
            </a:r>
            <a:r>
              <a:rPr sz="2000" dirty="0" err="1"/>
              <a:t>capitalização</a:t>
            </a:r>
            <a:r>
              <a:rPr sz="2000" dirty="0"/>
              <a:t> mensal): 6% </a:t>
            </a:r>
            <a:r>
              <a:rPr sz="2000" dirty="0" err="1"/>
              <a:t>a.a</a:t>
            </a:r>
            <a:r>
              <a:rPr sz="2000" dirty="0"/>
              <a:t>. = 6,17% </a:t>
            </a:r>
            <a:r>
              <a:rPr sz="2000" dirty="0" err="1"/>
              <a:t>efetivos</a:t>
            </a:r>
            <a:endParaRPr sz="2000" dirty="0"/>
          </a:p>
          <a:p>
            <a:pPr>
              <a:lnSpc>
                <a:spcPct val="80000"/>
              </a:lnSpc>
              <a:spcBef>
                <a:spcPts val="400"/>
              </a:spcBef>
              <a:defRPr sz="1800"/>
            </a:pPr>
            <a:r>
              <a:rPr sz="2000" dirty="0" err="1"/>
              <a:t>Tabela</a:t>
            </a:r>
            <a:r>
              <a:rPr sz="2000" dirty="0"/>
              <a:t> de </a:t>
            </a:r>
            <a:r>
              <a:rPr sz="2000" dirty="0" err="1"/>
              <a:t>cálculo</a:t>
            </a:r>
            <a:r>
              <a:rPr sz="2000" dirty="0"/>
              <a:t> dos </a:t>
            </a:r>
            <a:r>
              <a:rPr sz="2000" dirty="0" err="1"/>
              <a:t>juros</a:t>
            </a:r>
            <a:r>
              <a:rPr sz="2000" dirty="0"/>
              <a:t>: Price (</a:t>
            </a:r>
            <a:r>
              <a:rPr sz="2000" dirty="0" err="1"/>
              <a:t>em</a:t>
            </a:r>
            <a:r>
              <a:rPr sz="2000" dirty="0"/>
              <a:t> </a:t>
            </a:r>
            <a:r>
              <a:rPr sz="2000" dirty="0" err="1"/>
              <a:t>desuso</a:t>
            </a:r>
            <a:r>
              <a:rPr sz="2000" dirty="0"/>
              <a:t> no SFH)</a:t>
            </a:r>
          </a:p>
          <a:p>
            <a:pPr>
              <a:lnSpc>
                <a:spcPct val="80000"/>
              </a:lnSpc>
              <a:spcBef>
                <a:spcPts val="400"/>
              </a:spcBef>
              <a:defRPr sz="1800"/>
            </a:pPr>
            <a:r>
              <a:rPr sz="2000" dirty="0" err="1"/>
              <a:t>Prazo</a:t>
            </a:r>
            <a:r>
              <a:rPr sz="2000" dirty="0"/>
              <a:t>: 30 </a:t>
            </a:r>
            <a:r>
              <a:rPr sz="2000" dirty="0" err="1"/>
              <a:t>anos</a:t>
            </a:r>
            <a:r>
              <a:rPr sz="2000" dirty="0"/>
              <a:t>, </a:t>
            </a:r>
            <a:r>
              <a:rPr sz="2000" dirty="0" err="1"/>
              <a:t>mais</a:t>
            </a:r>
            <a:r>
              <a:rPr sz="2000" dirty="0"/>
              <a:t> 10 </a:t>
            </a:r>
            <a:r>
              <a:rPr sz="2000" dirty="0" err="1"/>
              <a:t>para</a:t>
            </a:r>
            <a:r>
              <a:rPr sz="2000" dirty="0"/>
              <a:t> o </a:t>
            </a:r>
            <a:r>
              <a:rPr sz="2000" dirty="0" err="1"/>
              <a:t>resíduo</a:t>
            </a:r>
            <a:r>
              <a:rPr sz="2000" dirty="0"/>
              <a:t> (</a:t>
            </a:r>
            <a:r>
              <a:rPr sz="2000" dirty="0" err="1"/>
              <a:t>em</a:t>
            </a:r>
            <a:r>
              <a:rPr sz="2000" dirty="0"/>
              <a:t> 2015 o </a:t>
            </a:r>
            <a:r>
              <a:rPr sz="2000" dirty="0" err="1"/>
              <a:t>resíduo</a:t>
            </a:r>
            <a:r>
              <a:rPr sz="2000" dirty="0"/>
              <a:t> </a:t>
            </a:r>
            <a:r>
              <a:rPr sz="2000" dirty="0" err="1"/>
              <a:t>já</a:t>
            </a:r>
            <a:r>
              <a:rPr sz="2000" dirty="0"/>
              <a:t> </a:t>
            </a:r>
            <a:r>
              <a:rPr sz="2000" dirty="0" err="1"/>
              <a:t>significava</a:t>
            </a:r>
            <a:r>
              <a:rPr sz="2000" dirty="0"/>
              <a:t> 53% do </a:t>
            </a:r>
            <a:r>
              <a:rPr sz="2000" dirty="0" err="1"/>
              <a:t>montante</a:t>
            </a:r>
            <a:r>
              <a:rPr sz="2000" dirty="0"/>
              <a:t> </a:t>
            </a:r>
            <a:r>
              <a:rPr sz="2000" dirty="0" err="1"/>
              <a:t>devido</a:t>
            </a:r>
            <a:r>
              <a:rPr lang="pt-BR" sz="2000" dirty="0"/>
              <a:t>)</a:t>
            </a:r>
            <a:r>
              <a:rPr sz="2000" dirty="0"/>
              <a:t>.</a:t>
            </a:r>
          </a:p>
          <a:p>
            <a:pPr>
              <a:lnSpc>
                <a:spcPct val="80000"/>
              </a:lnSpc>
              <a:spcBef>
                <a:spcPts val="400"/>
              </a:spcBef>
              <a:defRPr sz="1800"/>
            </a:pPr>
            <a:r>
              <a:rPr sz="2000" dirty="0" err="1"/>
              <a:t>Limite</a:t>
            </a:r>
            <a:r>
              <a:rPr sz="2000" dirty="0"/>
              <a:t> de </a:t>
            </a:r>
            <a:r>
              <a:rPr sz="2000" dirty="0" err="1"/>
              <a:t>pagamento</a:t>
            </a:r>
            <a:r>
              <a:rPr sz="2000" dirty="0"/>
              <a:t> </a:t>
            </a:r>
            <a:r>
              <a:rPr sz="2000" dirty="0" err="1"/>
              <a:t>anual</a:t>
            </a:r>
            <a:r>
              <a:rPr sz="2000" dirty="0"/>
              <a:t>: 13% </a:t>
            </a:r>
            <a:r>
              <a:rPr sz="2000" dirty="0" err="1"/>
              <a:t>da</a:t>
            </a:r>
            <a:r>
              <a:rPr sz="2000" dirty="0"/>
              <a:t> RLR </a:t>
            </a:r>
            <a:r>
              <a:rPr sz="2000" dirty="0" err="1"/>
              <a:t>nos</a:t>
            </a:r>
            <a:r>
              <a:rPr sz="2000" dirty="0"/>
              <a:t> </a:t>
            </a:r>
            <a:r>
              <a:rPr sz="2000" dirty="0" err="1"/>
              <a:t>primeiros</a:t>
            </a:r>
            <a:r>
              <a:rPr sz="2000" dirty="0"/>
              <a:t> 30 </a:t>
            </a:r>
            <a:r>
              <a:rPr sz="2000" dirty="0" err="1"/>
              <a:t>anos</a:t>
            </a:r>
            <a:r>
              <a:rPr sz="2000" dirty="0"/>
              <a:t>.</a:t>
            </a:r>
          </a:p>
          <a:p>
            <a:pPr>
              <a:lnSpc>
                <a:spcPct val="80000"/>
              </a:lnSpc>
              <a:spcBef>
                <a:spcPts val="400"/>
              </a:spcBef>
              <a:defRPr sz="1800"/>
            </a:pPr>
            <a:r>
              <a:rPr sz="2000" dirty="0"/>
              <a:t>OBS: o </a:t>
            </a:r>
            <a:r>
              <a:rPr sz="2000" dirty="0" err="1"/>
              <a:t>crescimento</a:t>
            </a:r>
            <a:r>
              <a:rPr sz="2000" dirty="0"/>
              <a:t> real </a:t>
            </a:r>
            <a:r>
              <a:rPr sz="2000" dirty="0" err="1"/>
              <a:t>médio</a:t>
            </a:r>
            <a:r>
              <a:rPr sz="2000" dirty="0"/>
              <a:t> </a:t>
            </a:r>
            <a:r>
              <a:rPr sz="2000" dirty="0" err="1"/>
              <a:t>da</a:t>
            </a:r>
            <a:r>
              <a:rPr sz="2000" dirty="0"/>
              <a:t> RLR de 2,4% </a:t>
            </a:r>
            <a:r>
              <a:rPr sz="2000" dirty="0" err="1"/>
              <a:t>a.a</a:t>
            </a:r>
            <a:r>
              <a:rPr sz="2000" dirty="0"/>
              <a:t>. </a:t>
            </a:r>
            <a:r>
              <a:rPr sz="2000" dirty="0" err="1"/>
              <a:t>nos</a:t>
            </a:r>
            <a:r>
              <a:rPr sz="2000" dirty="0"/>
              <a:t> </a:t>
            </a:r>
            <a:r>
              <a:rPr sz="2000" dirty="0" err="1"/>
              <a:t>últimos</a:t>
            </a:r>
            <a:r>
              <a:rPr sz="2000" dirty="0"/>
              <a:t> 15 </a:t>
            </a:r>
            <a:r>
              <a:rPr sz="2000" dirty="0" err="1"/>
              <a:t>anos</a:t>
            </a:r>
            <a:r>
              <a:rPr sz="2000" dirty="0"/>
              <a:t> </a:t>
            </a:r>
            <a:r>
              <a:rPr sz="2000" dirty="0" err="1"/>
              <a:t>não</a:t>
            </a:r>
            <a:r>
              <a:rPr sz="2000" dirty="0"/>
              <a:t> </a:t>
            </a:r>
            <a:r>
              <a:rPr sz="2000" dirty="0" err="1"/>
              <a:t>permitiu</a:t>
            </a:r>
            <a:r>
              <a:rPr sz="2000" dirty="0"/>
              <a:t> </a:t>
            </a:r>
            <a:r>
              <a:rPr sz="2000" dirty="0" err="1"/>
              <a:t>acompanhar</a:t>
            </a:r>
            <a:r>
              <a:rPr sz="2000" dirty="0"/>
              <a:t> a </a:t>
            </a:r>
            <a:r>
              <a:rPr sz="2000" dirty="0" err="1"/>
              <a:t>evolução</a:t>
            </a:r>
            <a:r>
              <a:rPr sz="2000" dirty="0"/>
              <a:t> </a:t>
            </a:r>
            <a:r>
              <a:rPr sz="2000" dirty="0" err="1"/>
              <a:t>da</a:t>
            </a:r>
            <a:r>
              <a:rPr sz="2000" dirty="0"/>
              <a:t> </a:t>
            </a:r>
            <a:r>
              <a:rPr sz="2000" dirty="0" err="1"/>
              <a:t>correção</a:t>
            </a:r>
            <a:r>
              <a:rPr sz="2000" dirty="0"/>
              <a:t> do </a:t>
            </a:r>
            <a:r>
              <a:rPr sz="2000" dirty="0" err="1"/>
              <a:t>contrato</a:t>
            </a:r>
            <a:r>
              <a:rPr sz="2000" dirty="0"/>
              <a:t>, </a:t>
            </a:r>
            <a:r>
              <a:rPr sz="2000" dirty="0" err="1"/>
              <a:t>tendo</a:t>
            </a:r>
            <a:r>
              <a:rPr sz="2000" dirty="0"/>
              <a:t> a </a:t>
            </a:r>
            <a:r>
              <a:rPr sz="2000" dirty="0" err="1"/>
              <a:t>prestação</a:t>
            </a:r>
            <a:r>
              <a:rPr sz="2000" dirty="0"/>
              <a:t> </a:t>
            </a:r>
            <a:r>
              <a:rPr sz="2000" dirty="0" err="1"/>
              <a:t>ficado</a:t>
            </a:r>
            <a:r>
              <a:rPr sz="2000" dirty="0"/>
              <a:t> </a:t>
            </a:r>
            <a:r>
              <a:rPr sz="2000" dirty="0" err="1"/>
              <a:t>limitada</a:t>
            </a:r>
            <a:r>
              <a:rPr sz="2000" dirty="0"/>
              <a:t> </a:t>
            </a:r>
            <a:r>
              <a:rPr sz="2000" dirty="0" err="1"/>
              <a:t>ao</a:t>
            </a:r>
            <a:r>
              <a:rPr sz="2000" dirty="0"/>
              <a:t> </a:t>
            </a:r>
            <a:r>
              <a:rPr sz="2000" dirty="0" err="1"/>
              <a:t>teto</a:t>
            </a:r>
            <a:r>
              <a:rPr sz="2000" dirty="0"/>
              <a:t> de 13% no </a:t>
            </a:r>
            <a:r>
              <a:rPr sz="2000" dirty="0" err="1"/>
              <a:t>contrato</a:t>
            </a:r>
            <a:r>
              <a:rPr sz="2000" dirty="0"/>
              <a:t> com a </a:t>
            </a:r>
            <a:r>
              <a:rPr sz="2000" dirty="0" err="1"/>
              <a:t>União</a:t>
            </a:r>
            <a:r>
              <a:rPr sz="2000" dirty="0"/>
              <a:t> (fl. 22 do </a:t>
            </a:r>
            <a:r>
              <a:rPr sz="2000" dirty="0" err="1"/>
              <a:t>Relatório</a:t>
            </a:r>
            <a:r>
              <a:rPr sz="2000" dirty="0"/>
              <a:t> SEFAZ-RS, 2015).</a:t>
            </a:r>
          </a:p>
        </p:txBody>
      </p:sp>
    </p:spTree>
    <p:extLst>
      <p:ext uri="{BB962C8B-B14F-4D97-AF65-F5344CB8AC3E}">
        <p14:creationId xmlns:p14="http://schemas.microsoft.com/office/powerpoint/2010/main" val="403757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body" idx="1"/>
          </p:nvPr>
        </p:nvSpPr>
        <p:spPr>
          <a:xfrm>
            <a:off x="1981200" y="587822"/>
            <a:ext cx="8229600" cy="5577483"/>
          </a:xfrm>
          <a:prstGeom prst="rect">
            <a:avLst/>
          </a:prstGeom>
        </p:spPr>
        <p:txBody>
          <a:bodyPr/>
          <a:lstStyle/>
          <a:p>
            <a:pPr algn="just">
              <a:lnSpc>
                <a:spcPct val="80000"/>
              </a:lnSpc>
              <a:spcBef>
                <a:spcPts val="500"/>
              </a:spcBef>
              <a:defRPr sz="1800"/>
            </a:pPr>
            <a:endParaRPr sz="2400" b="1" u="sng" dirty="0"/>
          </a:p>
          <a:p>
            <a:pPr algn="just">
              <a:lnSpc>
                <a:spcPct val="80000"/>
              </a:lnSpc>
              <a:spcBef>
                <a:spcPts val="500"/>
              </a:spcBef>
              <a:defRPr sz="1800"/>
            </a:pPr>
            <a:endParaRPr lang="pt-BR" sz="2400" dirty="0"/>
          </a:p>
          <a:p>
            <a:pPr algn="just">
              <a:lnSpc>
                <a:spcPct val="80000"/>
              </a:lnSpc>
              <a:spcBef>
                <a:spcPts val="500"/>
              </a:spcBef>
              <a:defRPr sz="1800"/>
            </a:pPr>
            <a:endParaRPr lang="pt-BR" sz="2400" dirty="0"/>
          </a:p>
          <a:p>
            <a:pPr algn="just">
              <a:lnSpc>
                <a:spcPct val="80000"/>
              </a:lnSpc>
              <a:spcBef>
                <a:spcPts val="500"/>
              </a:spcBef>
              <a:defRPr sz="1800"/>
            </a:pPr>
            <a:endParaRPr lang="pt-BR" sz="2400" dirty="0"/>
          </a:p>
          <a:p>
            <a:pPr algn="just">
              <a:lnSpc>
                <a:spcPct val="80000"/>
              </a:lnSpc>
              <a:spcBef>
                <a:spcPts val="500"/>
              </a:spcBef>
              <a:defRPr sz="1800"/>
            </a:pPr>
            <a:endParaRPr lang="pt-BR" sz="2400" dirty="0"/>
          </a:p>
          <a:p>
            <a:pPr algn="just">
              <a:lnSpc>
                <a:spcPct val="80000"/>
              </a:lnSpc>
              <a:spcBef>
                <a:spcPts val="500"/>
              </a:spcBef>
              <a:defRPr sz="1800"/>
            </a:pPr>
            <a:endParaRPr lang="pt-BR" sz="2400" dirty="0"/>
          </a:p>
          <a:p>
            <a:pPr algn="just">
              <a:lnSpc>
                <a:spcPct val="80000"/>
              </a:lnSpc>
              <a:spcBef>
                <a:spcPts val="500"/>
              </a:spcBef>
              <a:defRPr sz="1800"/>
            </a:pPr>
            <a:r>
              <a:rPr sz="2400" dirty="0" err="1"/>
              <a:t>Casarotto</a:t>
            </a:r>
            <a:r>
              <a:rPr sz="2400" dirty="0"/>
              <a:t> </a:t>
            </a:r>
            <a:r>
              <a:rPr sz="2400" dirty="0" err="1"/>
              <a:t>calculou</a:t>
            </a:r>
            <a:r>
              <a:rPr sz="2400" dirty="0"/>
              <a:t> </a:t>
            </a:r>
            <a:r>
              <a:rPr sz="2400" dirty="0" err="1"/>
              <a:t>ainda</a:t>
            </a:r>
            <a:r>
              <a:rPr sz="2400" dirty="0"/>
              <a:t> </a:t>
            </a:r>
            <a:r>
              <a:rPr sz="2400" dirty="0" err="1"/>
              <a:t>os</a:t>
            </a:r>
            <a:r>
              <a:rPr sz="2400" dirty="0"/>
              <a:t> </a:t>
            </a:r>
            <a:r>
              <a:rPr sz="2400" dirty="0" err="1"/>
              <a:t>indicadores</a:t>
            </a:r>
            <a:r>
              <a:rPr sz="2400" dirty="0"/>
              <a:t> para o </a:t>
            </a:r>
            <a:r>
              <a:rPr sz="2400" dirty="0" err="1"/>
              <a:t>período</a:t>
            </a:r>
            <a:r>
              <a:rPr sz="2400" dirty="0"/>
              <a:t> </a:t>
            </a:r>
            <a:r>
              <a:rPr lang="pt-BR" sz="2400" dirty="0"/>
              <a:t>jan-</a:t>
            </a:r>
            <a:r>
              <a:rPr sz="2400" dirty="0"/>
              <a:t>1999/</a:t>
            </a:r>
            <a:r>
              <a:rPr lang="pt-BR" sz="2400" dirty="0"/>
              <a:t>dez-</a:t>
            </a:r>
            <a:r>
              <a:rPr sz="2400" dirty="0"/>
              <a:t>201</a:t>
            </a:r>
            <a:r>
              <a:rPr lang="pt-BR" sz="2400" dirty="0"/>
              <a:t>7</a:t>
            </a:r>
            <a:r>
              <a:rPr sz="2400" dirty="0"/>
              <a:t>:</a:t>
            </a:r>
          </a:p>
          <a:p>
            <a:pPr algn="just">
              <a:lnSpc>
                <a:spcPct val="80000"/>
              </a:lnSpc>
              <a:spcBef>
                <a:spcPts val="500"/>
              </a:spcBef>
              <a:defRPr sz="1800"/>
            </a:pPr>
            <a:r>
              <a:rPr sz="2400" dirty="0"/>
              <a:t>IGP-DI + 6,17% = </a:t>
            </a:r>
            <a:r>
              <a:rPr lang="pt-BR" sz="2400" dirty="0"/>
              <a:t>1.379</a:t>
            </a:r>
            <a:r>
              <a:rPr sz="2400" dirty="0"/>
              <a:t>%</a:t>
            </a:r>
            <a:r>
              <a:rPr lang="pt-BR" sz="2400" dirty="0"/>
              <a:t> (IGP-DI = 342%)</a:t>
            </a:r>
            <a:endParaRPr sz="2400" dirty="0"/>
          </a:p>
          <a:p>
            <a:pPr algn="just">
              <a:lnSpc>
                <a:spcPct val="80000"/>
              </a:lnSpc>
              <a:spcBef>
                <a:spcPts val="500"/>
              </a:spcBef>
              <a:defRPr sz="1800"/>
            </a:pPr>
            <a:r>
              <a:rPr sz="2400" dirty="0"/>
              <a:t>IPCA = </a:t>
            </a:r>
            <a:r>
              <a:rPr lang="pt-BR" sz="2400" dirty="0"/>
              <a:t>237</a:t>
            </a:r>
            <a:r>
              <a:rPr sz="2400" dirty="0"/>
              <a:t>%</a:t>
            </a:r>
            <a:endParaRPr lang="pt-BR" sz="2400" dirty="0"/>
          </a:p>
          <a:p>
            <a:pPr algn="just">
              <a:lnSpc>
                <a:spcPct val="80000"/>
              </a:lnSpc>
              <a:spcBef>
                <a:spcPts val="500"/>
              </a:spcBef>
              <a:defRPr sz="1800"/>
            </a:pPr>
            <a:r>
              <a:rPr lang="pt-BR" sz="2400" dirty="0"/>
              <a:t>JUROS REAIS = 1.142%</a:t>
            </a:r>
            <a:endParaRPr sz="2400" dirty="0"/>
          </a:p>
          <a:p>
            <a:pPr algn="just">
              <a:lnSpc>
                <a:spcPct val="80000"/>
              </a:lnSpc>
              <a:spcBef>
                <a:spcPts val="500"/>
              </a:spcBef>
              <a:defRPr sz="1800"/>
            </a:pPr>
            <a:endParaRPr sz="2400" dirty="0"/>
          </a:p>
        </p:txBody>
      </p:sp>
    </p:spTree>
    <p:extLst>
      <p:ext uri="{BB962C8B-B14F-4D97-AF65-F5344CB8AC3E}">
        <p14:creationId xmlns:p14="http://schemas.microsoft.com/office/powerpoint/2010/main" val="179292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981200" y="1600200"/>
            <a:ext cx="8229600" cy="4349080"/>
          </a:xfrm>
        </p:spPr>
        <p:txBody>
          <a:bodyPr/>
          <a:lstStyle/>
          <a:p>
            <a:pPr lvl="0" algn="just"/>
            <a:r>
              <a:rPr lang="pt-BR" u="sng" dirty="0"/>
              <a:t>Informação nº 16/2015-SAIPAG/TCE/RS, concluiu que com o PLS 561/15, que estabelece como único encargo o IPCA, recalculado desde o início do contrato, a dívida do RS estaria quitada em maio/2013. Em maio/2015 teríamos um saldo credor junto a União de R$ 5,918 bilhões.</a:t>
            </a:r>
            <a:endParaRPr lang="pt-BR" dirty="0"/>
          </a:p>
          <a:p>
            <a:endParaRPr lang="pt-BR" dirty="0"/>
          </a:p>
        </p:txBody>
      </p:sp>
    </p:spTree>
    <p:extLst>
      <p:ext uri="{BB962C8B-B14F-4D97-AF65-F5344CB8AC3E}">
        <p14:creationId xmlns:p14="http://schemas.microsoft.com/office/powerpoint/2010/main" val="308581114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22832</TotalTime>
  <Words>4827</Words>
  <Application>Microsoft Office PowerPoint</Application>
  <PresentationFormat>Widescreen</PresentationFormat>
  <Paragraphs>263</Paragraphs>
  <Slides>32</Slides>
  <Notes>7</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32</vt:i4>
      </vt:variant>
    </vt:vector>
  </HeadingPairs>
  <TitlesOfParts>
    <vt:vector size="43" baseType="lpstr">
      <vt:lpstr>-apple-system</vt:lpstr>
      <vt:lpstr>Arial</vt:lpstr>
      <vt:lpstr>Calibri</vt:lpstr>
      <vt:lpstr>Calibri Light</vt:lpstr>
      <vt:lpstr>inherit</vt:lpstr>
      <vt:lpstr>Lucida Sans Unicode</vt:lpstr>
      <vt:lpstr>NonBreakingSpaceOverride</vt:lpstr>
      <vt:lpstr>Segoe UI</vt:lpstr>
      <vt:lpstr>Times New Roman</vt:lpstr>
      <vt:lpstr>Verdana</vt:lpstr>
      <vt:lpstr>Tema do Office</vt:lpstr>
      <vt:lpstr>Apresentação do PowerPoint</vt:lpstr>
      <vt:lpstr>O SISTEMA DA DÍVIDA O ACORDO COM UNIÃO  E A PERDA DE AUTONOMIA SOBRE A GESTÃO DO ESTADO</vt:lpstr>
      <vt:lpstr>Apresentação do PowerPoint</vt:lpstr>
      <vt:lpstr>Apresentação do PowerPoint</vt:lpstr>
      <vt:lpstr>DÍVIDA TOTAL ADM. DIRETA 1970/2023 (valores em R$ bilhões - DEZ/2023)</vt:lpstr>
      <vt:lpstr>DESEQUILÍBRIO ECONÔMICO FINANCEIRO EM PROL DA UNIÃO</vt:lpstr>
      <vt:lpstr>CONTRATO Nº 014/98/STN/COAFI, autorizado na Lei Federal nº 9.496/97 + PROES</vt:lpstr>
      <vt:lpstr>Apresentação do PowerPoint</vt:lpstr>
      <vt:lpstr>Apresentação do PowerPoint</vt:lpstr>
      <vt:lpstr>Quanto a União ganhou com Lei Federal nº 9.496/97? onerosidade excessiva  sobre os Estados e ganho desproporcional à União – PREPONDERÂNCIA DA LÓGICA FINANCISTA SOBRE A EQUIDADE E SOLIDARIEDADE ENTRE OS ENTES DA FEDERAÇÃO</vt:lpstr>
      <vt:lpstr>VINCULAÇÃO DAS DÍVIDAS ESTADUAIS COM O SISTEMA DA DÍVIDA</vt:lpstr>
      <vt:lpstr>Apresentação do PowerPoint</vt:lpstr>
      <vt:lpstr>DÍVIDA PÚBLICA FEDERAL ( https://auditoriacidada.org.br/ )</vt:lpstr>
      <vt:lpstr>LEI FEDERAL Nº 9.496/97 – a origem do desequilíbrio federativo</vt:lpstr>
      <vt:lpstr>LCF 178, de 14/1/21 – Novo RRF</vt:lpstr>
      <vt:lpstr>Apresentação do PowerPoint</vt:lpstr>
      <vt:lpstr>Seguem as vedações:</vt:lpstr>
      <vt:lpstr>Seguem as vedações:</vt:lpstr>
      <vt:lpstr>CONDICIONANTES (art. 2º, § 1º)</vt:lpstr>
      <vt:lpstr>FINANCIAMENTOS AUTORIZADOS NO RRF</vt:lpstr>
      <vt:lpstr>Apresentação do PowerPoint</vt:lpstr>
      <vt:lpstr>ATUALIZAÇÃO DO PLANO</vt:lpstr>
      <vt:lpstr>Apresentação do PowerPoint</vt:lpstr>
      <vt:lpstr>SOMOS UM DOS ESTADOS MAIS ENDIVIDADOS DA NAÇÃO, TEMOS OBRIGAÇÃO DE LIDERAR O MOVIMENTO PELA REVISÃO DAS DÍVIDAS</vt:lpstr>
      <vt:lpstr> Relatório Contas Anuais 2022</vt:lpstr>
      <vt:lpstr>Apresentação do PowerPoint</vt:lpstr>
      <vt:lpstr>ACO 3959 – ESTADO RS</vt:lpstr>
      <vt:lpstr>ACO 2059 – OAB/RS</vt:lpstr>
      <vt:lpstr>NEGOCIAÇÃO DO MUNICIPIO DE SÃO PAULO </vt:lpstr>
      <vt:lpstr>Propostas de Encaminhamento</vt:lpstr>
      <vt:lpstr>IMPORTANTE ACESSAR NOSSAS REDES SOCIAIS E COMPARTILHAR AS PUBLICAÇÕES: </vt:lpstr>
      <vt:lpstr>Grato pela atenção! Vamos à Campanha!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Joyce Martins</dc:creator>
  <cp:lastModifiedBy>Josué</cp:lastModifiedBy>
  <cp:revision>96</cp:revision>
  <cp:lastPrinted>2024-08-06T22:06:02Z</cp:lastPrinted>
  <dcterms:created xsi:type="dcterms:W3CDTF">2022-06-01T14:04:19Z</dcterms:created>
  <dcterms:modified xsi:type="dcterms:W3CDTF">2024-08-07T10:09:38Z</dcterms:modified>
</cp:coreProperties>
</file>